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06" r:id="rId2"/>
    <p:sldId id="323" r:id="rId3"/>
    <p:sldId id="309" r:id="rId4"/>
    <p:sldId id="289" r:id="rId5"/>
    <p:sldId id="307" r:id="rId6"/>
    <p:sldId id="300" r:id="rId7"/>
    <p:sldId id="272" r:id="rId8"/>
    <p:sldId id="352" r:id="rId9"/>
    <p:sldId id="305" r:id="rId10"/>
    <p:sldId id="308" r:id="rId11"/>
    <p:sldId id="290" r:id="rId12"/>
    <p:sldId id="297" r:id="rId13"/>
    <p:sldId id="262" r:id="rId14"/>
    <p:sldId id="261" r:id="rId15"/>
    <p:sldId id="301" r:id="rId16"/>
    <p:sldId id="287" r:id="rId17"/>
    <p:sldId id="281" r:id="rId18"/>
    <p:sldId id="294" r:id="rId19"/>
    <p:sldId id="268" r:id="rId20"/>
    <p:sldId id="295" r:id="rId21"/>
    <p:sldId id="296" r:id="rId22"/>
    <p:sldId id="291" r:id="rId23"/>
    <p:sldId id="292" r:id="rId24"/>
    <p:sldId id="293" r:id="rId25"/>
    <p:sldId id="324" r:id="rId26"/>
    <p:sldId id="335" r:id="rId27"/>
    <p:sldId id="336" r:id="rId28"/>
    <p:sldId id="337" r:id="rId29"/>
    <p:sldId id="338" r:id="rId30"/>
    <p:sldId id="339" r:id="rId31"/>
    <p:sldId id="340" r:id="rId32"/>
    <p:sldId id="341" r:id="rId33"/>
    <p:sldId id="342" r:id="rId34"/>
    <p:sldId id="343" r:id="rId35"/>
    <p:sldId id="344" r:id="rId36"/>
    <p:sldId id="325" r:id="rId37"/>
    <p:sldId id="326" r:id="rId38"/>
    <p:sldId id="327" r:id="rId39"/>
    <p:sldId id="329" r:id="rId40"/>
    <p:sldId id="330" r:id="rId41"/>
    <p:sldId id="331" r:id="rId42"/>
    <p:sldId id="333" r:id="rId43"/>
    <p:sldId id="334" r:id="rId44"/>
    <p:sldId id="345" r:id="rId45"/>
    <p:sldId id="346" r:id="rId46"/>
    <p:sldId id="347" r:id="rId47"/>
    <p:sldId id="310" r:id="rId48"/>
    <p:sldId id="311" r:id="rId49"/>
    <p:sldId id="312" r:id="rId50"/>
    <p:sldId id="313" r:id="rId51"/>
    <p:sldId id="314" r:id="rId52"/>
    <p:sldId id="315" r:id="rId53"/>
    <p:sldId id="316" r:id="rId54"/>
    <p:sldId id="317" r:id="rId55"/>
    <p:sldId id="319" r:id="rId56"/>
    <p:sldId id="320" r:id="rId57"/>
    <p:sldId id="321" r:id="rId58"/>
    <p:sldId id="353" r:id="rId59"/>
    <p:sldId id="354" r:id="rId60"/>
    <p:sldId id="318" r:id="rId61"/>
    <p:sldId id="349" r:id="rId62"/>
    <p:sldId id="348" r:id="rId63"/>
    <p:sldId id="350" r:id="rId64"/>
    <p:sldId id="351" r:id="rId65"/>
    <p:sldId id="35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29" autoAdjust="0"/>
    <p:restoredTop sz="94660"/>
  </p:normalViewPr>
  <p:slideViewPr>
    <p:cSldViewPr snapToGrid="0">
      <p:cViewPr varScale="1">
        <p:scale>
          <a:sx n="69" d="100"/>
          <a:sy n="69" d="100"/>
        </p:scale>
        <p:origin x="450"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B2D254-B90D-44FE-B27B-3A5DBF067080}">
      <dgm:prSet/>
      <dgm:spPr/>
      <dgm:t>
        <a:bodyPr/>
        <a:lstStyle/>
        <a:p>
          <a:r>
            <a:rPr lang="en-US" b="1" dirty="0"/>
            <a:t>       IoT Auto-Parking System</a:t>
          </a:r>
        </a:p>
      </dgm:t>
    </dgm:pt>
    <dgm:pt modelId="{9ABE6E8B-C836-48AB-BDF8-FA0314DA980B}" type="sibTrans" cxnId="{833039E1-3C88-4CD3-A152-A0C723A78CAC}">
      <dgm:prSet/>
      <dgm:spPr/>
      <dgm:t>
        <a:bodyPr/>
        <a:lstStyle/>
        <a:p>
          <a:endParaRPr lang="en-US"/>
        </a:p>
      </dgm:t>
    </dgm:pt>
    <dgm:pt modelId="{02804744-F0A8-4F1C-A2B6-30AF4075AFE3}" type="parTrans" cxnId="{833039E1-3C88-4CD3-A152-A0C723A78CAC}">
      <dgm:prSet/>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 modelId="{FB38225F-AC29-41E0-998D-80AD48D425A3}" type="pres">
      <dgm:prSet presAssocID="{7FB2D254-B90D-44FE-B27B-3A5DBF067080}" presName="parentText" presStyleLbl="node1" presStyleIdx="0" presStyleCnt="1" custScaleY="116251" custLinFactNeighborX="-811" custLinFactNeighborY="40510">
        <dgm:presLayoutVars>
          <dgm:chMax val="0"/>
          <dgm:bulletEnabled val="1"/>
        </dgm:presLayoutVars>
      </dgm:prSet>
      <dgm:spPr/>
    </dgm:pt>
  </dgm:ptLst>
  <dgm:cxnLst>
    <dgm:cxn modelId="{20A60BDE-3806-40A4-AD1A-9C4DDD3B5DB0}" type="presOf" srcId="{7FB2D254-B90D-44FE-B27B-3A5DBF067080}" destId="{FB38225F-AC29-41E0-998D-80AD48D425A3}" srcOrd="0" destOrd="0" presId="urn:microsoft.com/office/officeart/2005/8/layout/vList2"/>
    <dgm:cxn modelId="{833039E1-3C88-4CD3-A152-A0C723A78CAC}" srcId="{81ABBD6D-EA73-46FB-9BBD-1BC6B4EBB277}" destId="{7FB2D254-B90D-44FE-B27B-3A5DBF067080}" srcOrd="0" destOrd="0" parTransId="{02804744-F0A8-4F1C-A2B6-30AF4075AFE3}" sibTransId="{9ABE6E8B-C836-48AB-BDF8-FA0314DA980B}"/>
    <dgm:cxn modelId="{8199CDF2-2B0A-493F-A245-0B0F6247581B}" type="presOf" srcId="{81ABBD6D-EA73-46FB-9BBD-1BC6B4EBB277}" destId="{D6961DC8-4730-4736-9035-883E6C2343CA}" srcOrd="0" destOrd="0" presId="urn:microsoft.com/office/officeart/2005/8/layout/vList2"/>
    <dgm:cxn modelId="{F57DE837-F93D-463C-9341-C7793D191C7C}" type="presParOf" srcId="{D6961DC8-4730-4736-9035-883E6C2343CA}" destId="{FB38225F-AC29-41E0-998D-80AD48D425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Lst>
  <dgm:cxnLst>
    <dgm:cxn modelId="{25BB1F4D-0AB0-46EE-8674-DC794A6883EE}" type="presOf" srcId="{81ABBD6D-EA73-46FB-9BBD-1BC6B4EBB277}" destId="{D6961DC8-4730-4736-9035-883E6C234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Lst>
  <dgm:cxnLst>
    <dgm:cxn modelId="{9FA7E56A-58AD-4ACB-B8D0-BE8B37AB0DF1}" type="presOf" srcId="{81ABBD6D-EA73-46FB-9BBD-1BC6B4EBB277}" destId="{D6961DC8-4730-4736-9035-883E6C2343CA}"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A2FA35-2A86-45F3-BA6B-F47D4A1741F0}">
      <dgm:prSet/>
      <dgm:spPr/>
      <dgm:t>
        <a:bodyPr/>
        <a:lstStyle/>
        <a:p>
          <a:r>
            <a:rPr lang="en-US" dirty="0">
              <a:latin typeface="Arial Rounded MT Bold" panose="020F0704030504030204" pitchFamily="34" charset="0"/>
              <a:cs typeface="ae_AlArabiya" panose="02060603050605020204" pitchFamily="18" charset="-78"/>
            </a:rPr>
            <a:t>Data processing</a:t>
          </a:r>
          <a:endParaRPr lang="en-US" dirty="0">
            <a:latin typeface="Arial Rounded MT Bold" panose="020F0704030504030204" pitchFamily="34" charset="0"/>
          </a:endParaRPr>
        </a:p>
      </dgm:t>
    </dgm:pt>
    <dgm:pt modelId="{2B0CB86E-F50A-4366-B670-312475445BCD}" type="parTrans" cxnId="{734686A1-4C75-452E-BC08-74236549FBE4}">
      <dgm:prSet/>
      <dgm:spPr/>
      <dgm:t>
        <a:bodyPr/>
        <a:lstStyle/>
        <a:p>
          <a:endParaRPr lang="en-US"/>
        </a:p>
      </dgm:t>
    </dgm:pt>
    <dgm:pt modelId="{A2D4D9FE-EE01-4D29-9EBE-13931806E837}" type="sibTrans" cxnId="{734686A1-4C75-452E-BC08-74236549FBE4}">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B2743DA4-F745-4146-8790-97DFA9738FDF}" type="pres">
      <dgm:prSet presAssocID="{7AA2FA35-2A86-45F3-BA6B-F47D4A1741F0}" presName="parentText" presStyleLbl="node1" presStyleIdx="0" presStyleCnt="1">
        <dgm:presLayoutVars>
          <dgm:chMax val="0"/>
          <dgm:bulletEnabled val="1"/>
        </dgm:presLayoutVars>
      </dgm:prSet>
      <dgm:spPr/>
    </dgm:pt>
  </dgm:ptLst>
  <dgm:cxnLst>
    <dgm:cxn modelId="{01A6406A-0225-494A-ABC2-18E8922A33EE}" type="presOf" srcId="{A1096925-E367-4D48-9529-265F7F506ABF}" destId="{9B830F01-3E99-4686-8A9C-3FA9F731E72C}" srcOrd="0" destOrd="0" presId="urn:microsoft.com/office/officeart/2005/8/layout/vList2"/>
    <dgm:cxn modelId="{4787E872-B14B-4B9D-8FC4-B35C0F55E05D}" type="presOf" srcId="{7AA2FA35-2A86-45F3-BA6B-F47D4A1741F0}" destId="{B2743DA4-F745-4146-8790-97DFA9738FDF}" srcOrd="0" destOrd="0" presId="urn:microsoft.com/office/officeart/2005/8/layout/vList2"/>
    <dgm:cxn modelId="{734686A1-4C75-452E-BC08-74236549FBE4}" srcId="{A1096925-E367-4D48-9529-265F7F506ABF}" destId="{7AA2FA35-2A86-45F3-BA6B-F47D4A1741F0}" srcOrd="0" destOrd="0" parTransId="{2B0CB86E-F50A-4366-B670-312475445BCD}" sibTransId="{A2D4D9FE-EE01-4D29-9EBE-13931806E837}"/>
    <dgm:cxn modelId="{CE503698-9471-492C-B05F-136B36104EBB}" type="presParOf" srcId="{9B830F01-3E99-4686-8A9C-3FA9F731E72C}" destId="{B2743DA4-F745-4146-8790-97DFA9738FD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B007FE-96DB-4A12-93CD-564B4D364B79}">
      <dgm:prSet/>
      <dgm:spPr/>
      <dgm:t>
        <a:bodyPr/>
        <a:lstStyle/>
        <a:p>
          <a:r>
            <a:rPr lang="en-US" dirty="0">
              <a:latin typeface="Arial Rounded MT Bold" panose="020F0704030504030204" pitchFamily="34" charset="0"/>
              <a:cs typeface="ae_AlArabiya" panose="02060603050605020204" pitchFamily="18" charset="-78"/>
            </a:rPr>
            <a:t>Auto refresh with handler</a:t>
          </a:r>
        </a:p>
      </dgm:t>
    </dgm:pt>
    <dgm:pt modelId="{2E9A8A67-66A1-4EFE-83C4-E3B4A00658F4}" type="parTrans" cxnId="{95A89965-1AA8-4C9B-880D-12B4C898D4CF}">
      <dgm:prSet/>
      <dgm:spPr/>
      <dgm:t>
        <a:bodyPr/>
        <a:lstStyle/>
        <a:p>
          <a:endParaRPr lang="en-US"/>
        </a:p>
      </dgm:t>
    </dgm:pt>
    <dgm:pt modelId="{A7D1F94D-236B-4D67-9613-58B32E3A6DB5}" type="sibTrans" cxnId="{95A89965-1AA8-4C9B-880D-12B4C898D4CF}">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231FB4B7-42ED-4E6E-87F6-507FDE214E29}" type="pres">
      <dgm:prSet presAssocID="{7AB007FE-96DB-4A12-93CD-564B4D364B79}" presName="parentText" presStyleLbl="node1" presStyleIdx="0" presStyleCnt="1">
        <dgm:presLayoutVars>
          <dgm:chMax val="0"/>
          <dgm:bulletEnabled val="1"/>
        </dgm:presLayoutVars>
      </dgm:prSet>
      <dgm:spPr/>
    </dgm:pt>
  </dgm:ptLst>
  <dgm:cxnLst>
    <dgm:cxn modelId="{95A89965-1AA8-4C9B-880D-12B4C898D4CF}" srcId="{A1096925-E367-4D48-9529-265F7F506ABF}" destId="{7AB007FE-96DB-4A12-93CD-564B4D364B79}" srcOrd="0" destOrd="0" parTransId="{2E9A8A67-66A1-4EFE-83C4-E3B4A00658F4}" sibTransId="{A7D1F94D-236B-4D67-9613-58B32E3A6DB5}"/>
    <dgm:cxn modelId="{01A6406A-0225-494A-ABC2-18E8922A33EE}" type="presOf" srcId="{A1096925-E367-4D48-9529-265F7F506ABF}" destId="{9B830F01-3E99-4686-8A9C-3FA9F731E72C}" srcOrd="0" destOrd="0" presId="urn:microsoft.com/office/officeart/2005/8/layout/vList2"/>
    <dgm:cxn modelId="{7AB1CAF3-B4EB-4FDA-83F8-57462D7E43B3}" type="presOf" srcId="{7AB007FE-96DB-4A12-93CD-564B4D364B79}" destId="{231FB4B7-42ED-4E6E-87F6-507FDE214E29}" srcOrd="0" destOrd="0" presId="urn:microsoft.com/office/officeart/2005/8/layout/vList2"/>
    <dgm:cxn modelId="{DC68FF7D-E408-47FA-B067-47CE997259A4}" type="presParOf" srcId="{9B830F01-3E99-4686-8A9C-3FA9F731E72C}" destId="{231FB4B7-42ED-4E6E-87F6-507FDE214E2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B007FE-96DB-4A12-93CD-564B4D364B79}">
      <dgm:prSet/>
      <dgm:spPr/>
      <dgm:t>
        <a:bodyPr/>
        <a:lstStyle/>
        <a:p>
          <a:r>
            <a:rPr lang="en-US" b="1" dirty="0">
              <a:latin typeface="Arial Rounded MT Bold" panose="020F0704030504030204" pitchFamily="34" charset="0"/>
              <a:cs typeface="ae_AlArabiya" panose="02060603050605020204" pitchFamily="18" charset="-78"/>
            </a:rPr>
            <a:t>Hardware Pieces </a:t>
          </a:r>
          <a:endParaRPr lang="en-US" dirty="0">
            <a:latin typeface="Arial Rounded MT Bold" panose="020F0704030504030204" pitchFamily="34" charset="0"/>
            <a:cs typeface="ae_AlArabiya" panose="02060603050605020204" pitchFamily="18" charset="-78"/>
          </a:endParaRPr>
        </a:p>
      </dgm:t>
    </dgm:pt>
    <dgm:pt modelId="{2E9A8A67-66A1-4EFE-83C4-E3B4A00658F4}" type="parTrans" cxnId="{95A89965-1AA8-4C9B-880D-12B4C898D4CF}">
      <dgm:prSet/>
      <dgm:spPr/>
      <dgm:t>
        <a:bodyPr/>
        <a:lstStyle/>
        <a:p>
          <a:endParaRPr lang="en-US"/>
        </a:p>
      </dgm:t>
    </dgm:pt>
    <dgm:pt modelId="{A7D1F94D-236B-4D67-9613-58B32E3A6DB5}" type="sibTrans" cxnId="{95A89965-1AA8-4C9B-880D-12B4C898D4CF}">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231FB4B7-42ED-4E6E-87F6-507FDE214E29}" type="pres">
      <dgm:prSet presAssocID="{7AB007FE-96DB-4A12-93CD-564B4D364B79}" presName="parentText" presStyleLbl="node1" presStyleIdx="0" presStyleCnt="1">
        <dgm:presLayoutVars>
          <dgm:chMax val="0"/>
          <dgm:bulletEnabled val="1"/>
        </dgm:presLayoutVars>
      </dgm:prSet>
      <dgm:spPr/>
    </dgm:pt>
  </dgm:ptLst>
  <dgm:cxnLst>
    <dgm:cxn modelId="{D0736B0E-1877-49C0-9F4B-61184E5DE157}" type="presOf" srcId="{7AB007FE-96DB-4A12-93CD-564B4D364B79}" destId="{231FB4B7-42ED-4E6E-87F6-507FDE214E29}" srcOrd="0" destOrd="0" presId="urn:microsoft.com/office/officeart/2005/8/layout/vList2"/>
    <dgm:cxn modelId="{95A89965-1AA8-4C9B-880D-12B4C898D4CF}" srcId="{A1096925-E367-4D48-9529-265F7F506ABF}" destId="{7AB007FE-96DB-4A12-93CD-564B4D364B79}" srcOrd="0" destOrd="0" parTransId="{2E9A8A67-66A1-4EFE-83C4-E3B4A00658F4}" sibTransId="{A7D1F94D-236B-4D67-9613-58B32E3A6DB5}"/>
    <dgm:cxn modelId="{375DF2A0-0178-45D8-BDDF-6A10D845FDA4}" type="presOf" srcId="{A1096925-E367-4D48-9529-265F7F506ABF}" destId="{9B830F01-3E99-4686-8A9C-3FA9F731E72C}" srcOrd="0" destOrd="0" presId="urn:microsoft.com/office/officeart/2005/8/layout/vList2"/>
    <dgm:cxn modelId="{8142AEC0-1AE0-4B08-842F-B4E836E89C4C}" type="presParOf" srcId="{9B830F01-3E99-4686-8A9C-3FA9F731E72C}" destId="{231FB4B7-42ED-4E6E-87F6-507FDE214E2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B007FE-96DB-4A12-93CD-564B4D364B79}">
      <dgm:prSet/>
      <dgm:spPr/>
      <dgm:t>
        <a:bodyPr/>
        <a:lstStyle/>
        <a:p>
          <a:r>
            <a:rPr lang="en-US" b="1" dirty="0">
              <a:latin typeface="Arial Rounded MT Bold" panose="020F0704030504030204" pitchFamily="34" charset="0"/>
              <a:cs typeface="ae_AlArabiya" panose="02060603050605020204" pitchFamily="18" charset="-78"/>
            </a:rPr>
            <a:t>Hardware Interfacing </a:t>
          </a:r>
          <a:endParaRPr lang="en-US" dirty="0">
            <a:latin typeface="Arial Rounded MT Bold" panose="020F0704030504030204" pitchFamily="34" charset="0"/>
            <a:cs typeface="ae_AlArabiya" panose="02060603050605020204" pitchFamily="18" charset="-78"/>
          </a:endParaRPr>
        </a:p>
      </dgm:t>
    </dgm:pt>
    <dgm:pt modelId="{2E9A8A67-66A1-4EFE-83C4-E3B4A00658F4}" type="parTrans" cxnId="{95A89965-1AA8-4C9B-880D-12B4C898D4CF}">
      <dgm:prSet/>
      <dgm:spPr/>
      <dgm:t>
        <a:bodyPr/>
        <a:lstStyle/>
        <a:p>
          <a:endParaRPr lang="en-US"/>
        </a:p>
      </dgm:t>
    </dgm:pt>
    <dgm:pt modelId="{A7D1F94D-236B-4D67-9613-58B32E3A6DB5}" type="sibTrans" cxnId="{95A89965-1AA8-4C9B-880D-12B4C898D4CF}">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231FB4B7-42ED-4E6E-87F6-507FDE214E29}" type="pres">
      <dgm:prSet presAssocID="{7AB007FE-96DB-4A12-93CD-564B4D364B79}" presName="parentText" presStyleLbl="node1" presStyleIdx="0" presStyleCnt="1">
        <dgm:presLayoutVars>
          <dgm:chMax val="0"/>
          <dgm:bulletEnabled val="1"/>
        </dgm:presLayoutVars>
      </dgm:prSet>
      <dgm:spPr/>
    </dgm:pt>
  </dgm:ptLst>
  <dgm:cxnLst>
    <dgm:cxn modelId="{95A89965-1AA8-4C9B-880D-12B4C898D4CF}" srcId="{A1096925-E367-4D48-9529-265F7F506ABF}" destId="{7AB007FE-96DB-4A12-93CD-564B4D364B79}" srcOrd="0" destOrd="0" parTransId="{2E9A8A67-66A1-4EFE-83C4-E3B4A00658F4}" sibTransId="{A7D1F94D-236B-4D67-9613-58B32E3A6DB5}"/>
    <dgm:cxn modelId="{229F2AEA-C129-4D87-B563-757CAB994234}" type="presOf" srcId="{7AB007FE-96DB-4A12-93CD-564B4D364B79}" destId="{231FB4B7-42ED-4E6E-87F6-507FDE214E29}" srcOrd="0" destOrd="0" presId="urn:microsoft.com/office/officeart/2005/8/layout/vList2"/>
    <dgm:cxn modelId="{5FDEEBEB-5E36-4FBE-91DB-7825C0BBCBFA}" type="presOf" srcId="{A1096925-E367-4D48-9529-265F7F506ABF}" destId="{9B830F01-3E99-4686-8A9C-3FA9F731E72C}" srcOrd="0" destOrd="0" presId="urn:microsoft.com/office/officeart/2005/8/layout/vList2"/>
    <dgm:cxn modelId="{069741F4-09BA-481D-B116-E12070C8DB92}" type="presParOf" srcId="{9B830F01-3E99-4686-8A9C-3FA9F731E72C}" destId="{231FB4B7-42ED-4E6E-87F6-507FDE214E2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B007FE-96DB-4A12-93CD-564B4D364B79}">
      <dgm:prSet/>
      <dgm:spPr/>
      <dgm:t>
        <a:bodyPr/>
        <a:lstStyle/>
        <a:p>
          <a:r>
            <a:rPr lang="en-US" b="1" dirty="0">
              <a:latin typeface="Arial Rounded MT Bold" panose="020F0704030504030204" pitchFamily="34" charset="0"/>
              <a:cs typeface="ae_AlArabiya" panose="02060603050605020204" pitchFamily="18" charset="-78"/>
            </a:rPr>
            <a:t>Future work</a:t>
          </a:r>
          <a:endParaRPr lang="en-US" dirty="0">
            <a:latin typeface="Arial Rounded MT Bold" panose="020F0704030504030204" pitchFamily="34" charset="0"/>
            <a:cs typeface="ae_AlArabiya" panose="02060603050605020204" pitchFamily="18" charset="-78"/>
          </a:endParaRPr>
        </a:p>
      </dgm:t>
    </dgm:pt>
    <dgm:pt modelId="{A7D1F94D-236B-4D67-9613-58B32E3A6DB5}" type="sibTrans" cxnId="{95A89965-1AA8-4C9B-880D-12B4C898D4CF}">
      <dgm:prSet/>
      <dgm:spPr/>
      <dgm:t>
        <a:bodyPr/>
        <a:lstStyle/>
        <a:p>
          <a:endParaRPr lang="en-US"/>
        </a:p>
      </dgm:t>
    </dgm:pt>
    <dgm:pt modelId="{2E9A8A67-66A1-4EFE-83C4-E3B4A00658F4}" type="parTrans" cxnId="{95A89965-1AA8-4C9B-880D-12B4C898D4CF}">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231FB4B7-42ED-4E6E-87F6-507FDE214E29}" type="pres">
      <dgm:prSet presAssocID="{7AB007FE-96DB-4A12-93CD-564B4D364B79}" presName="parentText" presStyleLbl="node1" presStyleIdx="0" presStyleCnt="1" custLinFactNeighborX="-2174" custLinFactNeighborY="-1057">
        <dgm:presLayoutVars>
          <dgm:chMax val="0"/>
          <dgm:bulletEnabled val="1"/>
        </dgm:presLayoutVars>
      </dgm:prSet>
      <dgm:spPr/>
    </dgm:pt>
  </dgm:ptLst>
  <dgm:cxnLst>
    <dgm:cxn modelId="{572CD437-952F-4BB6-AC43-65147B025920}" type="presOf" srcId="{7AB007FE-96DB-4A12-93CD-564B4D364B79}" destId="{231FB4B7-42ED-4E6E-87F6-507FDE214E29}" srcOrd="0" destOrd="0" presId="urn:microsoft.com/office/officeart/2005/8/layout/vList2"/>
    <dgm:cxn modelId="{95A89965-1AA8-4C9B-880D-12B4C898D4CF}" srcId="{A1096925-E367-4D48-9529-265F7F506ABF}" destId="{7AB007FE-96DB-4A12-93CD-564B4D364B79}" srcOrd="0" destOrd="0" parTransId="{2E9A8A67-66A1-4EFE-83C4-E3B4A00658F4}" sibTransId="{A7D1F94D-236B-4D67-9613-58B32E3A6DB5}"/>
    <dgm:cxn modelId="{F5292287-6912-426C-B47F-ED1B5E847F19}" type="presOf" srcId="{A1096925-E367-4D48-9529-265F7F506ABF}" destId="{9B830F01-3E99-4686-8A9C-3FA9F731E72C}" srcOrd="0" destOrd="0" presId="urn:microsoft.com/office/officeart/2005/8/layout/vList2"/>
    <dgm:cxn modelId="{B258319E-43E0-455F-A908-7CA9C5A4D449}" type="presParOf" srcId="{9B830F01-3E99-4686-8A9C-3FA9F731E72C}" destId="{231FB4B7-42ED-4E6E-87F6-507FDE214E2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B2D254-B90D-44FE-B27B-3A5DBF067080}">
      <dgm:prSet/>
      <dgm:spPr/>
      <dgm:t>
        <a:bodyPr/>
        <a:lstStyle/>
        <a:p>
          <a:r>
            <a:rPr lang="en-US" b="1" dirty="0"/>
            <a:t>Team members</a:t>
          </a:r>
        </a:p>
      </dgm:t>
    </dgm:pt>
    <dgm:pt modelId="{9ABE6E8B-C836-48AB-BDF8-FA0314DA980B}" type="sibTrans" cxnId="{833039E1-3C88-4CD3-A152-A0C723A78CAC}">
      <dgm:prSet/>
      <dgm:spPr/>
      <dgm:t>
        <a:bodyPr/>
        <a:lstStyle/>
        <a:p>
          <a:endParaRPr lang="en-US"/>
        </a:p>
      </dgm:t>
    </dgm:pt>
    <dgm:pt modelId="{02804744-F0A8-4F1C-A2B6-30AF4075AFE3}" type="parTrans" cxnId="{833039E1-3C88-4CD3-A152-A0C723A78CAC}">
      <dgm:prSet/>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 modelId="{FB38225F-AC29-41E0-998D-80AD48D425A3}" type="pres">
      <dgm:prSet presAssocID="{7FB2D254-B90D-44FE-B27B-3A5DBF067080}" presName="parentText" presStyleLbl="node1" presStyleIdx="0" presStyleCnt="1">
        <dgm:presLayoutVars>
          <dgm:chMax val="0"/>
          <dgm:bulletEnabled val="1"/>
        </dgm:presLayoutVars>
      </dgm:prSet>
      <dgm:spPr/>
    </dgm:pt>
  </dgm:ptLst>
  <dgm:cxnLst>
    <dgm:cxn modelId="{C567F696-A4CB-4772-97AD-BBA95217BEFD}" type="presOf" srcId="{7FB2D254-B90D-44FE-B27B-3A5DBF067080}" destId="{FB38225F-AC29-41E0-998D-80AD48D425A3}" srcOrd="0" destOrd="0" presId="urn:microsoft.com/office/officeart/2005/8/layout/vList2"/>
    <dgm:cxn modelId="{EB5FEADA-FB96-4921-BA5F-E1C1CCD0A8A0}" type="presOf" srcId="{81ABBD6D-EA73-46FB-9BBD-1BC6B4EBB277}" destId="{D6961DC8-4730-4736-9035-883E6C2343CA}" srcOrd="0" destOrd="0" presId="urn:microsoft.com/office/officeart/2005/8/layout/vList2"/>
    <dgm:cxn modelId="{833039E1-3C88-4CD3-A152-A0C723A78CAC}" srcId="{81ABBD6D-EA73-46FB-9BBD-1BC6B4EBB277}" destId="{7FB2D254-B90D-44FE-B27B-3A5DBF067080}" srcOrd="0" destOrd="0" parTransId="{02804744-F0A8-4F1C-A2B6-30AF4075AFE3}" sibTransId="{9ABE6E8B-C836-48AB-BDF8-FA0314DA980B}"/>
    <dgm:cxn modelId="{662F2E68-9123-4AA4-B499-406EDD74D5F5}" type="presParOf" srcId="{D6961DC8-4730-4736-9035-883E6C2343CA}" destId="{FB38225F-AC29-41E0-998D-80AD48D425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B2D254-B90D-44FE-B27B-3A5DBF067080}">
      <dgm:prSet/>
      <dgm:spPr/>
      <dgm:t>
        <a:bodyPr/>
        <a:lstStyle/>
        <a:p>
          <a:r>
            <a:rPr lang="en-US" b="1" dirty="0"/>
            <a:t>Outlines</a:t>
          </a:r>
        </a:p>
      </dgm:t>
    </dgm:pt>
    <dgm:pt modelId="{9ABE6E8B-C836-48AB-BDF8-FA0314DA980B}" type="sibTrans" cxnId="{833039E1-3C88-4CD3-A152-A0C723A78CAC}">
      <dgm:prSet/>
      <dgm:spPr/>
      <dgm:t>
        <a:bodyPr/>
        <a:lstStyle/>
        <a:p>
          <a:endParaRPr lang="en-US"/>
        </a:p>
      </dgm:t>
    </dgm:pt>
    <dgm:pt modelId="{02804744-F0A8-4F1C-A2B6-30AF4075AFE3}" type="parTrans" cxnId="{833039E1-3C88-4CD3-A152-A0C723A78CAC}">
      <dgm:prSet/>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 modelId="{FB38225F-AC29-41E0-998D-80AD48D425A3}" type="pres">
      <dgm:prSet presAssocID="{7FB2D254-B90D-44FE-B27B-3A5DBF067080}" presName="parentText" presStyleLbl="node1" presStyleIdx="0" presStyleCnt="1">
        <dgm:presLayoutVars>
          <dgm:chMax val="0"/>
          <dgm:bulletEnabled val="1"/>
        </dgm:presLayoutVars>
      </dgm:prSet>
      <dgm:spPr/>
    </dgm:pt>
  </dgm:ptLst>
  <dgm:cxnLst>
    <dgm:cxn modelId="{A8A5B72B-ABCE-4EF4-9C12-A2C29FD375C9}" type="presOf" srcId="{81ABBD6D-EA73-46FB-9BBD-1BC6B4EBB277}" destId="{D6961DC8-4730-4736-9035-883E6C2343CA}" srcOrd="0" destOrd="0" presId="urn:microsoft.com/office/officeart/2005/8/layout/vList2"/>
    <dgm:cxn modelId="{6F2CA9BC-4C26-422D-A8D0-665300A75294}" type="presOf" srcId="{7FB2D254-B90D-44FE-B27B-3A5DBF067080}" destId="{FB38225F-AC29-41E0-998D-80AD48D425A3}" srcOrd="0" destOrd="0" presId="urn:microsoft.com/office/officeart/2005/8/layout/vList2"/>
    <dgm:cxn modelId="{833039E1-3C88-4CD3-A152-A0C723A78CAC}" srcId="{81ABBD6D-EA73-46FB-9BBD-1BC6B4EBB277}" destId="{7FB2D254-B90D-44FE-B27B-3A5DBF067080}" srcOrd="0" destOrd="0" parTransId="{02804744-F0A8-4F1C-A2B6-30AF4075AFE3}" sibTransId="{9ABE6E8B-C836-48AB-BDF8-FA0314DA980B}"/>
    <dgm:cxn modelId="{F75A17CF-F37F-4756-9F8E-E6D9854DAC98}" type="presParOf" srcId="{D6961DC8-4730-4736-9035-883E6C2343CA}" destId="{FB38225F-AC29-41E0-998D-80AD48D425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B2D254-B90D-44FE-B27B-3A5DBF067080}">
      <dgm:prSet custT="1"/>
      <dgm:spPr/>
      <dgm:t>
        <a:bodyPr/>
        <a:lstStyle/>
        <a:p>
          <a:r>
            <a:rPr lang="en-US" sz="5600" b="1" dirty="0">
              <a:latin typeface="Arial Rounded MT Bold" panose="020F0704030504030204" pitchFamily="34" charset="0"/>
            </a:rPr>
            <a:t>Introduction</a:t>
          </a:r>
        </a:p>
      </dgm:t>
    </dgm:pt>
    <dgm:pt modelId="{9ABE6E8B-C836-48AB-BDF8-FA0314DA980B}" type="sibTrans" cxnId="{833039E1-3C88-4CD3-A152-A0C723A78CAC}">
      <dgm:prSet/>
      <dgm:spPr/>
      <dgm:t>
        <a:bodyPr/>
        <a:lstStyle/>
        <a:p>
          <a:endParaRPr lang="en-US"/>
        </a:p>
      </dgm:t>
    </dgm:pt>
    <dgm:pt modelId="{02804744-F0A8-4F1C-A2B6-30AF4075AFE3}" type="parTrans" cxnId="{833039E1-3C88-4CD3-A152-A0C723A78CAC}">
      <dgm:prSet/>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 modelId="{FB38225F-AC29-41E0-998D-80AD48D425A3}" type="pres">
      <dgm:prSet presAssocID="{7FB2D254-B90D-44FE-B27B-3A5DBF067080}" presName="parentText" presStyleLbl="node1" presStyleIdx="0" presStyleCnt="1" custLinFactNeighborX="-1634" custLinFactNeighborY="-1511">
        <dgm:presLayoutVars>
          <dgm:chMax val="0"/>
          <dgm:bulletEnabled val="1"/>
        </dgm:presLayoutVars>
      </dgm:prSet>
      <dgm:spPr/>
    </dgm:pt>
  </dgm:ptLst>
  <dgm:cxnLst>
    <dgm:cxn modelId="{3C982142-7B7C-4BB1-9B28-6E1370A9BD68}" type="presOf" srcId="{7FB2D254-B90D-44FE-B27B-3A5DBF067080}" destId="{FB38225F-AC29-41E0-998D-80AD48D425A3}" srcOrd="0" destOrd="0" presId="urn:microsoft.com/office/officeart/2005/8/layout/vList2"/>
    <dgm:cxn modelId="{833039E1-3C88-4CD3-A152-A0C723A78CAC}" srcId="{81ABBD6D-EA73-46FB-9BBD-1BC6B4EBB277}" destId="{7FB2D254-B90D-44FE-B27B-3A5DBF067080}" srcOrd="0" destOrd="0" parTransId="{02804744-F0A8-4F1C-A2B6-30AF4075AFE3}" sibTransId="{9ABE6E8B-C836-48AB-BDF8-FA0314DA980B}"/>
    <dgm:cxn modelId="{CFDEDCEF-8E06-436D-B0AD-D32EC63CF192}" type="presOf" srcId="{81ABBD6D-EA73-46FB-9BBD-1BC6B4EBB277}" destId="{D6961DC8-4730-4736-9035-883E6C2343CA}" srcOrd="0" destOrd="0" presId="urn:microsoft.com/office/officeart/2005/8/layout/vList2"/>
    <dgm:cxn modelId="{82AC0F90-EEC7-421A-A808-3E34EF308CCE}" type="presParOf" srcId="{D6961DC8-4730-4736-9035-883E6C2343CA}" destId="{FB38225F-AC29-41E0-998D-80AD48D425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B2D254-B90D-44FE-B27B-3A5DBF067080}">
      <dgm:prSet/>
      <dgm:spPr/>
      <dgm:t>
        <a:bodyPr/>
        <a:lstStyle/>
        <a:p>
          <a:r>
            <a:rPr lang="en-US" b="1" dirty="0"/>
            <a:t> IoT</a:t>
          </a:r>
        </a:p>
      </dgm:t>
    </dgm:pt>
    <dgm:pt modelId="{02804744-F0A8-4F1C-A2B6-30AF4075AFE3}" type="parTrans" cxnId="{833039E1-3C88-4CD3-A152-A0C723A78CAC}">
      <dgm:prSet/>
      <dgm:spPr/>
      <dgm:t>
        <a:bodyPr/>
        <a:lstStyle/>
        <a:p>
          <a:endParaRPr lang="en-US"/>
        </a:p>
      </dgm:t>
    </dgm:pt>
    <dgm:pt modelId="{9ABE6E8B-C836-48AB-BDF8-FA0314DA980B}" type="sibTrans" cxnId="{833039E1-3C88-4CD3-A152-A0C723A78CAC}">
      <dgm:prSet/>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 modelId="{FB38225F-AC29-41E0-998D-80AD48D425A3}" type="pres">
      <dgm:prSet presAssocID="{7FB2D254-B90D-44FE-B27B-3A5DBF067080}" presName="parentText" presStyleLbl="node1" presStyleIdx="0" presStyleCnt="1">
        <dgm:presLayoutVars>
          <dgm:chMax val="0"/>
          <dgm:bulletEnabled val="1"/>
        </dgm:presLayoutVars>
      </dgm:prSet>
      <dgm:spPr/>
    </dgm:pt>
  </dgm:ptLst>
  <dgm:cxnLst>
    <dgm:cxn modelId="{C93C981A-82CD-4A84-BA44-9C7E68E9AE6C}" type="presOf" srcId="{7FB2D254-B90D-44FE-B27B-3A5DBF067080}" destId="{FB38225F-AC29-41E0-998D-80AD48D425A3}" srcOrd="0" destOrd="0" presId="urn:microsoft.com/office/officeart/2005/8/layout/vList2"/>
    <dgm:cxn modelId="{D6859047-8249-4AC5-8C64-9A8B76FE9395}" type="presOf" srcId="{81ABBD6D-EA73-46FB-9BBD-1BC6B4EBB277}" destId="{D6961DC8-4730-4736-9035-883E6C2343CA}" srcOrd="0" destOrd="0" presId="urn:microsoft.com/office/officeart/2005/8/layout/vList2"/>
    <dgm:cxn modelId="{833039E1-3C88-4CD3-A152-A0C723A78CAC}" srcId="{81ABBD6D-EA73-46FB-9BBD-1BC6B4EBB277}" destId="{7FB2D254-B90D-44FE-B27B-3A5DBF067080}" srcOrd="0" destOrd="0" parTransId="{02804744-F0A8-4F1C-A2B6-30AF4075AFE3}" sibTransId="{9ABE6E8B-C836-48AB-BDF8-FA0314DA980B}"/>
    <dgm:cxn modelId="{D688D39B-EE50-4A5D-BF12-805F3548DB73}" type="presParOf" srcId="{D6961DC8-4730-4736-9035-883E6C2343CA}" destId="{FB38225F-AC29-41E0-998D-80AD48D425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096925-E367-4D48-9529-265F7F506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B007FE-96DB-4A12-93CD-564B4D364B79}">
      <dgm:prSet/>
      <dgm:spPr/>
      <dgm:t>
        <a:bodyPr/>
        <a:lstStyle/>
        <a:p>
          <a:r>
            <a:rPr lang="en-US" b="1" dirty="0">
              <a:latin typeface="Arial Rounded MT Bold" panose="020F0704030504030204" pitchFamily="34" charset="0"/>
              <a:cs typeface="ae_AlArabiya" panose="02060603050605020204" pitchFamily="18" charset="-78"/>
            </a:rPr>
            <a:t>Hardware Pieces </a:t>
          </a:r>
          <a:endParaRPr lang="en-US" dirty="0">
            <a:latin typeface="Arial Rounded MT Bold" panose="020F0704030504030204" pitchFamily="34" charset="0"/>
            <a:cs typeface="ae_AlArabiya" panose="02060603050605020204" pitchFamily="18" charset="-78"/>
          </a:endParaRPr>
        </a:p>
      </dgm:t>
    </dgm:pt>
    <dgm:pt modelId="{2E9A8A67-66A1-4EFE-83C4-E3B4A00658F4}" type="parTrans" cxnId="{95A89965-1AA8-4C9B-880D-12B4C898D4CF}">
      <dgm:prSet/>
      <dgm:spPr/>
      <dgm:t>
        <a:bodyPr/>
        <a:lstStyle/>
        <a:p>
          <a:endParaRPr lang="en-US"/>
        </a:p>
      </dgm:t>
    </dgm:pt>
    <dgm:pt modelId="{A7D1F94D-236B-4D67-9613-58B32E3A6DB5}" type="sibTrans" cxnId="{95A89965-1AA8-4C9B-880D-12B4C898D4CF}">
      <dgm:prSet/>
      <dgm:spPr/>
      <dgm:t>
        <a:bodyPr/>
        <a:lstStyle/>
        <a:p>
          <a:endParaRPr lang="en-US"/>
        </a:p>
      </dgm:t>
    </dgm:pt>
    <dgm:pt modelId="{9B830F01-3E99-4686-8A9C-3FA9F731E72C}" type="pres">
      <dgm:prSet presAssocID="{A1096925-E367-4D48-9529-265F7F506ABF}" presName="linear" presStyleCnt="0">
        <dgm:presLayoutVars>
          <dgm:animLvl val="lvl"/>
          <dgm:resizeHandles val="exact"/>
        </dgm:presLayoutVars>
      </dgm:prSet>
      <dgm:spPr/>
    </dgm:pt>
    <dgm:pt modelId="{231FB4B7-42ED-4E6E-87F6-507FDE214E29}" type="pres">
      <dgm:prSet presAssocID="{7AB007FE-96DB-4A12-93CD-564B4D364B79}" presName="parentText" presStyleLbl="node1" presStyleIdx="0" presStyleCnt="1">
        <dgm:presLayoutVars>
          <dgm:chMax val="0"/>
          <dgm:bulletEnabled val="1"/>
        </dgm:presLayoutVars>
      </dgm:prSet>
      <dgm:spPr/>
    </dgm:pt>
  </dgm:ptLst>
  <dgm:cxnLst>
    <dgm:cxn modelId="{95A89965-1AA8-4C9B-880D-12B4C898D4CF}" srcId="{A1096925-E367-4D48-9529-265F7F506ABF}" destId="{7AB007FE-96DB-4A12-93CD-564B4D364B79}" srcOrd="0" destOrd="0" parTransId="{2E9A8A67-66A1-4EFE-83C4-E3B4A00658F4}" sibTransId="{A7D1F94D-236B-4D67-9613-58B32E3A6DB5}"/>
    <dgm:cxn modelId="{1E6EF1AE-EDE3-44DB-9D9F-CCB39DE4383B}" type="presOf" srcId="{7AB007FE-96DB-4A12-93CD-564B4D364B79}" destId="{231FB4B7-42ED-4E6E-87F6-507FDE214E29}" srcOrd="0" destOrd="0" presId="urn:microsoft.com/office/officeart/2005/8/layout/vList2"/>
    <dgm:cxn modelId="{456466BF-0BBD-4189-A0C1-F0F6139672D5}" type="presOf" srcId="{A1096925-E367-4D48-9529-265F7F506ABF}" destId="{9B830F01-3E99-4686-8A9C-3FA9F731E72C}" srcOrd="0" destOrd="0" presId="urn:microsoft.com/office/officeart/2005/8/layout/vList2"/>
    <dgm:cxn modelId="{6ED17F34-E266-43B2-8434-AEC0CFB784BC}" type="presParOf" srcId="{9B830F01-3E99-4686-8A9C-3FA9F731E72C}" destId="{231FB4B7-42ED-4E6E-87F6-507FDE214E2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Lst>
  <dgm:cxnLst>
    <dgm:cxn modelId="{4079BCE2-ECEF-4D81-8629-3451A2216069}" type="presOf" srcId="{81ABBD6D-EA73-46FB-9BBD-1BC6B4EBB277}" destId="{D6961DC8-4730-4736-9035-883E6C234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Lst>
  <dgm:cxnLst>
    <dgm:cxn modelId="{091AF2E1-E8A8-404F-8CE4-3E6E6E354D16}" type="presOf" srcId="{81ABBD6D-EA73-46FB-9BBD-1BC6B4EBB277}" destId="{D6961DC8-4730-4736-9035-883E6C234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ABBD6D-EA73-46FB-9BBD-1BC6B4EBB2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961DC8-4730-4736-9035-883E6C2343CA}" type="pres">
      <dgm:prSet presAssocID="{81ABBD6D-EA73-46FB-9BBD-1BC6B4EBB277}" presName="linear" presStyleCnt="0">
        <dgm:presLayoutVars>
          <dgm:animLvl val="lvl"/>
          <dgm:resizeHandles val="exact"/>
        </dgm:presLayoutVars>
      </dgm:prSet>
      <dgm:spPr/>
    </dgm:pt>
  </dgm:ptLst>
  <dgm:cxnLst>
    <dgm:cxn modelId="{26C4DC07-B10A-480F-8C6B-77A811351A0F}" type="presOf" srcId="{81ABBD6D-EA73-46FB-9BBD-1BC6B4EBB277}" destId="{D6961DC8-4730-4736-9035-883E6C234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225F-AC29-41E0-998D-80AD48D425A3}">
      <dsp:nvSpPr>
        <dsp:cNvPr id="0" name=""/>
        <dsp:cNvSpPr/>
      </dsp:nvSpPr>
      <dsp:spPr>
        <a:xfrm>
          <a:off x="0" y="612187"/>
          <a:ext cx="10515600" cy="18123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1" kern="1200" dirty="0"/>
            <a:t>       IoT Auto-Parking System</a:t>
          </a:r>
        </a:p>
      </dsp:txBody>
      <dsp:txXfrm>
        <a:off x="88473" y="700660"/>
        <a:ext cx="10338654" cy="16354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43DA4-F745-4146-8790-97DFA9738FDF}">
      <dsp:nvSpPr>
        <dsp:cNvPr id="0" name=""/>
        <dsp:cNvSpPr/>
      </dsp:nvSpPr>
      <dsp:spPr>
        <a:xfrm>
          <a:off x="0" y="7581"/>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a:latin typeface="Arial Rounded MT Bold" panose="020F0704030504030204" pitchFamily="34" charset="0"/>
              <a:cs typeface="ae_AlArabiya" panose="02060603050605020204" pitchFamily="18" charset="-78"/>
            </a:rPr>
            <a:t>Data processing</a:t>
          </a:r>
          <a:endParaRPr lang="en-US" sz="5600" kern="1200" dirty="0">
            <a:latin typeface="Arial Rounded MT Bold" panose="020F0704030504030204" pitchFamily="34" charset="0"/>
          </a:endParaRPr>
        </a:p>
      </dsp:txBody>
      <dsp:txXfrm>
        <a:off x="63968" y="71549"/>
        <a:ext cx="10387664" cy="11824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B4B7-42ED-4E6E-87F6-507FDE214E29}">
      <dsp:nvSpPr>
        <dsp:cNvPr id="0" name=""/>
        <dsp:cNvSpPr/>
      </dsp:nvSpPr>
      <dsp:spPr>
        <a:xfrm>
          <a:off x="0" y="7581"/>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a:latin typeface="Arial Rounded MT Bold" panose="020F0704030504030204" pitchFamily="34" charset="0"/>
              <a:cs typeface="ae_AlArabiya" panose="02060603050605020204" pitchFamily="18" charset="-78"/>
            </a:rPr>
            <a:t>Auto refresh with handler</a:t>
          </a:r>
        </a:p>
      </dsp:txBody>
      <dsp:txXfrm>
        <a:off x="63968" y="71549"/>
        <a:ext cx="10387664" cy="11824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B4B7-42ED-4E6E-87F6-507FDE214E29}">
      <dsp:nvSpPr>
        <dsp:cNvPr id="0" name=""/>
        <dsp:cNvSpPr/>
      </dsp:nvSpPr>
      <dsp:spPr>
        <a:xfrm>
          <a:off x="0" y="7581"/>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cs typeface="ae_AlArabiya" panose="02060603050605020204" pitchFamily="18" charset="-78"/>
            </a:rPr>
            <a:t>Hardware Pieces </a:t>
          </a:r>
          <a:endParaRPr lang="en-US" sz="5600" kern="1200" dirty="0">
            <a:latin typeface="Arial Rounded MT Bold" panose="020F0704030504030204" pitchFamily="34" charset="0"/>
            <a:cs typeface="ae_AlArabiya" panose="02060603050605020204" pitchFamily="18" charset="-78"/>
          </a:endParaRPr>
        </a:p>
      </dsp:txBody>
      <dsp:txXfrm>
        <a:off x="63968" y="71549"/>
        <a:ext cx="10387664" cy="118246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B4B7-42ED-4E6E-87F6-507FDE214E29}">
      <dsp:nvSpPr>
        <dsp:cNvPr id="0" name=""/>
        <dsp:cNvSpPr/>
      </dsp:nvSpPr>
      <dsp:spPr>
        <a:xfrm>
          <a:off x="0" y="7581"/>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cs typeface="ae_AlArabiya" panose="02060603050605020204" pitchFamily="18" charset="-78"/>
            </a:rPr>
            <a:t>Hardware Interfacing </a:t>
          </a:r>
          <a:endParaRPr lang="en-US" sz="5600" kern="1200" dirty="0">
            <a:latin typeface="Arial Rounded MT Bold" panose="020F0704030504030204" pitchFamily="34" charset="0"/>
            <a:cs typeface="ae_AlArabiya" panose="02060603050605020204" pitchFamily="18" charset="-78"/>
          </a:endParaRPr>
        </a:p>
      </dsp:txBody>
      <dsp:txXfrm>
        <a:off x="63968" y="71549"/>
        <a:ext cx="10387664" cy="11824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B4B7-42ED-4E6E-87F6-507FDE214E29}">
      <dsp:nvSpPr>
        <dsp:cNvPr id="0" name=""/>
        <dsp:cNvSpPr/>
      </dsp:nvSpPr>
      <dsp:spPr>
        <a:xfrm>
          <a:off x="0" y="0"/>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cs typeface="ae_AlArabiya" panose="02060603050605020204" pitchFamily="18" charset="-78"/>
            </a:rPr>
            <a:t>Future work</a:t>
          </a:r>
          <a:endParaRPr lang="en-US" sz="5600" kern="1200" dirty="0">
            <a:latin typeface="Arial Rounded MT Bold" panose="020F0704030504030204" pitchFamily="34" charset="0"/>
            <a:cs typeface="ae_AlArabiya" panose="02060603050605020204" pitchFamily="18" charset="-78"/>
          </a:endParaRPr>
        </a:p>
      </dsp:txBody>
      <dsp:txXfrm>
        <a:off x="63968" y="63968"/>
        <a:ext cx="10387664" cy="1182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225F-AC29-41E0-998D-80AD48D425A3}">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dirty="0"/>
            <a:t>Team members</a:t>
          </a:r>
        </a:p>
      </dsp:txBody>
      <dsp:txXfrm>
        <a:off x="64397" y="67590"/>
        <a:ext cx="10386806" cy="1190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225F-AC29-41E0-998D-80AD48D425A3}">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dirty="0"/>
            <a:t>Outlines</a:t>
          </a:r>
        </a:p>
      </dsp:txBody>
      <dsp:txXfrm>
        <a:off x="64397" y="67590"/>
        <a:ext cx="10386806" cy="1190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225F-AC29-41E0-998D-80AD48D425A3}">
      <dsp:nvSpPr>
        <dsp:cNvPr id="0" name=""/>
        <dsp:cNvSpPr/>
      </dsp:nvSpPr>
      <dsp:spPr>
        <a:xfrm>
          <a:off x="0" y="0"/>
          <a:ext cx="10515600" cy="1305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rPr>
            <a:t>Introduction</a:t>
          </a:r>
        </a:p>
      </dsp:txBody>
      <dsp:txXfrm>
        <a:off x="63740" y="63740"/>
        <a:ext cx="10388120" cy="1178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8225F-AC29-41E0-998D-80AD48D425A3}">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dirty="0"/>
            <a:t> IoT</a:t>
          </a:r>
        </a:p>
      </dsp:txBody>
      <dsp:txXfrm>
        <a:off x="64397" y="67590"/>
        <a:ext cx="10386806" cy="1190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B4B7-42ED-4E6E-87F6-507FDE214E29}">
      <dsp:nvSpPr>
        <dsp:cNvPr id="0" name=""/>
        <dsp:cNvSpPr/>
      </dsp:nvSpPr>
      <dsp:spPr>
        <a:xfrm>
          <a:off x="0" y="7581"/>
          <a:ext cx="10515600"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cs typeface="ae_AlArabiya" panose="02060603050605020204" pitchFamily="18" charset="-78"/>
            </a:rPr>
            <a:t>Hardware Pieces </a:t>
          </a:r>
          <a:endParaRPr lang="en-US" sz="5600" kern="1200" dirty="0">
            <a:latin typeface="Arial Rounded MT Bold" panose="020F0704030504030204" pitchFamily="34" charset="0"/>
            <a:cs typeface="ae_AlArabiya" panose="02060603050605020204" pitchFamily="18" charset="-78"/>
          </a:endParaRPr>
        </a:p>
      </dsp:txBody>
      <dsp:txXfrm>
        <a:off x="63968" y="71549"/>
        <a:ext cx="10387664" cy="1182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DE822-E692-42EB-B83E-60AF6D8B4AC8}" type="datetimeFigureOut">
              <a:rPr lang="en-US" smtClean="0"/>
              <a:t>7/6/2018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E9526-E0A3-4FF1-8FF5-7EE0B79BAF31}" type="slidenum">
              <a:rPr lang="en-US" smtClean="0"/>
              <a:t>‹#›</a:t>
            </a:fld>
            <a:endParaRPr lang="en-US"/>
          </a:p>
        </p:txBody>
      </p:sp>
    </p:spTree>
    <p:extLst>
      <p:ext uri="{BB962C8B-B14F-4D97-AF65-F5344CB8AC3E}">
        <p14:creationId xmlns:p14="http://schemas.microsoft.com/office/powerpoint/2010/main" val="339782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48AA-FB9C-4035-B6B4-3370B2759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18EB5-DFA7-43DD-8B51-D4DEEC07F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0298A5-6656-43F6-9A68-4C2F8F170E52}"/>
              </a:ext>
            </a:extLst>
          </p:cNvPr>
          <p:cNvSpPr>
            <a:spLocks noGrp="1"/>
          </p:cNvSpPr>
          <p:nvPr>
            <p:ph type="dt" sz="half" idx="10"/>
          </p:nvPr>
        </p:nvSpPr>
        <p:spPr/>
        <p:txBody>
          <a:bodyPr/>
          <a:lstStyle/>
          <a:p>
            <a:fld id="{3E04DBFA-A21A-487F-9A99-9FC97D776B89}" type="datetime1">
              <a:rPr lang="en-US" smtClean="0"/>
              <a:t>7/6/2018</a:t>
            </a:fld>
            <a:endParaRPr lang="en-US"/>
          </a:p>
        </p:txBody>
      </p:sp>
      <p:sp>
        <p:nvSpPr>
          <p:cNvPr id="5" name="Footer Placeholder 4">
            <a:extLst>
              <a:ext uri="{FF2B5EF4-FFF2-40B4-BE49-F238E27FC236}">
                <a16:creationId xmlns:a16="http://schemas.microsoft.com/office/drawing/2014/main" id="{00B647FD-F0D3-4FC1-800C-A2213C315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F0A58-3C24-44DA-8D96-DE045F0B3394}"/>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45973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1643-5156-4300-84FD-FBE6AB1081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10FA7-1EB8-4B60-AED1-4FD96C9BF7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AB073-689B-41D9-BC19-F0B0F3B7F0C9}"/>
              </a:ext>
            </a:extLst>
          </p:cNvPr>
          <p:cNvSpPr>
            <a:spLocks noGrp="1"/>
          </p:cNvSpPr>
          <p:nvPr>
            <p:ph type="dt" sz="half" idx="10"/>
          </p:nvPr>
        </p:nvSpPr>
        <p:spPr/>
        <p:txBody>
          <a:bodyPr/>
          <a:lstStyle/>
          <a:p>
            <a:fld id="{96E99840-232C-4097-8220-DB4E152443DF}" type="datetime1">
              <a:rPr lang="en-US" smtClean="0"/>
              <a:t>7/6/2018</a:t>
            </a:fld>
            <a:endParaRPr lang="en-US"/>
          </a:p>
        </p:txBody>
      </p:sp>
      <p:sp>
        <p:nvSpPr>
          <p:cNvPr id="5" name="Footer Placeholder 4">
            <a:extLst>
              <a:ext uri="{FF2B5EF4-FFF2-40B4-BE49-F238E27FC236}">
                <a16:creationId xmlns:a16="http://schemas.microsoft.com/office/drawing/2014/main" id="{EC6E8041-28C7-4F8D-B892-F92BAF64D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C7ABB-5365-4378-B964-F6ABEA8B1170}"/>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691563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8BB25D-194A-4786-9E8A-AF61312143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7187B9-7C73-4CB2-A84E-25C90BECA5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7C2C4-8F44-4393-9CAB-25460B07D151}"/>
              </a:ext>
            </a:extLst>
          </p:cNvPr>
          <p:cNvSpPr>
            <a:spLocks noGrp="1"/>
          </p:cNvSpPr>
          <p:nvPr>
            <p:ph type="dt" sz="half" idx="10"/>
          </p:nvPr>
        </p:nvSpPr>
        <p:spPr/>
        <p:txBody>
          <a:bodyPr/>
          <a:lstStyle/>
          <a:p>
            <a:fld id="{CB58690D-86C8-47CD-8795-814A9B629533}" type="datetime1">
              <a:rPr lang="en-US" smtClean="0"/>
              <a:t>7/6/2018</a:t>
            </a:fld>
            <a:endParaRPr lang="en-US"/>
          </a:p>
        </p:txBody>
      </p:sp>
      <p:sp>
        <p:nvSpPr>
          <p:cNvPr id="5" name="Footer Placeholder 4">
            <a:extLst>
              <a:ext uri="{FF2B5EF4-FFF2-40B4-BE49-F238E27FC236}">
                <a16:creationId xmlns:a16="http://schemas.microsoft.com/office/drawing/2014/main" id="{D730A20E-7BC7-473A-8FEC-A38882227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77A4B-6779-49C6-ADD3-6BF7F0DE2F7C}"/>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351718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55EC-AD5F-4939-A556-31429B3B4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3113C7-98EF-4EF5-A79D-35B96DD664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4CD54-78EF-46AB-BA25-9FFC6592C286}"/>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Footer Placeholder 4">
            <a:extLst>
              <a:ext uri="{FF2B5EF4-FFF2-40B4-BE49-F238E27FC236}">
                <a16:creationId xmlns:a16="http://schemas.microsoft.com/office/drawing/2014/main" id="{7B56E7EE-2DEF-4A2E-A7C3-1242BF8BB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AA1A3-3A07-4C96-908A-2708DA16C330}"/>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190077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9483-5FAD-4ECE-B987-370FB17F08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CCA7C-8247-4A7E-8441-B23D9DE77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52A575-11F9-4021-834E-F7768A1F6CCC}"/>
              </a:ext>
            </a:extLst>
          </p:cNvPr>
          <p:cNvSpPr>
            <a:spLocks noGrp="1"/>
          </p:cNvSpPr>
          <p:nvPr>
            <p:ph type="dt" sz="half" idx="10"/>
          </p:nvPr>
        </p:nvSpPr>
        <p:spPr/>
        <p:txBody>
          <a:bodyPr/>
          <a:lstStyle/>
          <a:p>
            <a:fld id="{5283D306-D24B-4EC3-87A0-5543B1A19E46}" type="datetime1">
              <a:rPr lang="en-US" smtClean="0"/>
              <a:t>7/6/2018</a:t>
            </a:fld>
            <a:endParaRPr lang="en-US"/>
          </a:p>
        </p:txBody>
      </p:sp>
      <p:sp>
        <p:nvSpPr>
          <p:cNvPr id="5" name="Footer Placeholder 4">
            <a:extLst>
              <a:ext uri="{FF2B5EF4-FFF2-40B4-BE49-F238E27FC236}">
                <a16:creationId xmlns:a16="http://schemas.microsoft.com/office/drawing/2014/main" id="{2675144A-19BC-4549-8F2F-A22331AEE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C4375-030B-471B-BA52-BA4AA4026289}"/>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4181343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2492-A1CE-42FC-98FC-908B3BCA5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34C91-4911-4E82-AA3C-845988148B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49212C-E769-4814-A293-ABAA8C74AE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7280A5-C66A-4652-98B7-380D4A95B9D4}"/>
              </a:ext>
            </a:extLst>
          </p:cNvPr>
          <p:cNvSpPr>
            <a:spLocks noGrp="1"/>
          </p:cNvSpPr>
          <p:nvPr>
            <p:ph type="dt" sz="half" idx="10"/>
          </p:nvPr>
        </p:nvSpPr>
        <p:spPr/>
        <p:txBody>
          <a:bodyPr/>
          <a:lstStyle/>
          <a:p>
            <a:fld id="{D53F3405-C594-461F-AEFE-8B76F8475656}" type="datetime1">
              <a:rPr lang="en-US" smtClean="0"/>
              <a:t>7/6/2018</a:t>
            </a:fld>
            <a:endParaRPr lang="en-US"/>
          </a:p>
        </p:txBody>
      </p:sp>
      <p:sp>
        <p:nvSpPr>
          <p:cNvPr id="6" name="Footer Placeholder 5">
            <a:extLst>
              <a:ext uri="{FF2B5EF4-FFF2-40B4-BE49-F238E27FC236}">
                <a16:creationId xmlns:a16="http://schemas.microsoft.com/office/drawing/2014/main" id="{B1E96E2C-F84B-466D-B5A1-F794C533E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5594D-6B07-4612-AAB5-F2E8608850B3}"/>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3432840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E8B1-96ED-4789-BE04-4D9868AAA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4ABE37-2C82-42BE-89B1-45466E87B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743AF5-ECCC-4953-A4D4-CADF9E6F52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47139-3DDD-4490-954F-E324C88DB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EDEE0E-6233-4CE6-96AE-6545C0EE6E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9F41A3-F417-4B59-BCC3-30FBAD699B72}"/>
              </a:ext>
            </a:extLst>
          </p:cNvPr>
          <p:cNvSpPr>
            <a:spLocks noGrp="1"/>
          </p:cNvSpPr>
          <p:nvPr>
            <p:ph type="dt" sz="half" idx="10"/>
          </p:nvPr>
        </p:nvSpPr>
        <p:spPr/>
        <p:txBody>
          <a:bodyPr/>
          <a:lstStyle/>
          <a:p>
            <a:fld id="{9B0227E7-4A1D-4E7D-970B-BB71FE962C11}" type="datetime1">
              <a:rPr lang="en-US" smtClean="0"/>
              <a:t>7/6/2018</a:t>
            </a:fld>
            <a:endParaRPr lang="en-US"/>
          </a:p>
        </p:txBody>
      </p:sp>
      <p:sp>
        <p:nvSpPr>
          <p:cNvPr id="8" name="Footer Placeholder 7">
            <a:extLst>
              <a:ext uri="{FF2B5EF4-FFF2-40B4-BE49-F238E27FC236}">
                <a16:creationId xmlns:a16="http://schemas.microsoft.com/office/drawing/2014/main" id="{263BD9B5-3D65-4850-BF1D-821DE3C7B3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038C41-4135-4DE7-9EE1-B64DDAB5C90E}"/>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409886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4B93-3088-4A1A-8DC7-880A0AECB7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2AEF3C-F3AA-42BB-84C7-FE6AC0FE6E3E}"/>
              </a:ext>
            </a:extLst>
          </p:cNvPr>
          <p:cNvSpPr>
            <a:spLocks noGrp="1"/>
          </p:cNvSpPr>
          <p:nvPr>
            <p:ph type="dt" sz="half" idx="10"/>
          </p:nvPr>
        </p:nvSpPr>
        <p:spPr/>
        <p:txBody>
          <a:bodyPr/>
          <a:lstStyle/>
          <a:p>
            <a:fld id="{B52486E7-DEF7-478F-8EA5-1374396D4B99}" type="datetime1">
              <a:rPr lang="en-US" smtClean="0"/>
              <a:t>7/6/2018</a:t>
            </a:fld>
            <a:endParaRPr lang="en-US"/>
          </a:p>
        </p:txBody>
      </p:sp>
      <p:sp>
        <p:nvSpPr>
          <p:cNvPr id="4" name="Footer Placeholder 3">
            <a:extLst>
              <a:ext uri="{FF2B5EF4-FFF2-40B4-BE49-F238E27FC236}">
                <a16:creationId xmlns:a16="http://schemas.microsoft.com/office/drawing/2014/main" id="{9F6BA7E1-6091-4864-97BD-82C33582A9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0D3466-5DD3-4EA8-A9F9-E36E7EB1F8C7}"/>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3625288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69CAB-26FA-4C45-AE22-A16A9AEBF902}"/>
              </a:ext>
            </a:extLst>
          </p:cNvPr>
          <p:cNvSpPr>
            <a:spLocks noGrp="1"/>
          </p:cNvSpPr>
          <p:nvPr>
            <p:ph type="dt" sz="half" idx="10"/>
          </p:nvPr>
        </p:nvSpPr>
        <p:spPr/>
        <p:txBody>
          <a:bodyPr/>
          <a:lstStyle/>
          <a:p>
            <a:fld id="{37DA33E7-431B-469A-A26E-26CF034C8339}" type="datetime1">
              <a:rPr lang="en-US" smtClean="0"/>
              <a:t>7/6/2018</a:t>
            </a:fld>
            <a:endParaRPr lang="en-US"/>
          </a:p>
        </p:txBody>
      </p:sp>
      <p:sp>
        <p:nvSpPr>
          <p:cNvPr id="3" name="Footer Placeholder 2">
            <a:extLst>
              <a:ext uri="{FF2B5EF4-FFF2-40B4-BE49-F238E27FC236}">
                <a16:creationId xmlns:a16="http://schemas.microsoft.com/office/drawing/2014/main" id="{28F3395F-234F-406A-8282-F8A2CC03F6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AB2CF-7542-4DDB-8402-0E67F52378F8}"/>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20148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1F6F-BB12-4C3E-AE67-27115A584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3D6CD6-1AEE-4EDE-A9DD-9C8EE1E03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D90AF4-A801-4693-A770-67D0ED1D9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319946-9A49-463D-8304-707BC4761E17}"/>
              </a:ext>
            </a:extLst>
          </p:cNvPr>
          <p:cNvSpPr>
            <a:spLocks noGrp="1"/>
          </p:cNvSpPr>
          <p:nvPr>
            <p:ph type="dt" sz="half" idx="10"/>
          </p:nvPr>
        </p:nvSpPr>
        <p:spPr/>
        <p:txBody>
          <a:bodyPr/>
          <a:lstStyle/>
          <a:p>
            <a:fld id="{E2B5985D-9A8B-4279-9A8C-504A6CFC2FB2}" type="datetime1">
              <a:rPr lang="en-US" smtClean="0"/>
              <a:t>7/6/2018</a:t>
            </a:fld>
            <a:endParaRPr lang="en-US"/>
          </a:p>
        </p:txBody>
      </p:sp>
      <p:sp>
        <p:nvSpPr>
          <p:cNvPr id="6" name="Footer Placeholder 5">
            <a:extLst>
              <a:ext uri="{FF2B5EF4-FFF2-40B4-BE49-F238E27FC236}">
                <a16:creationId xmlns:a16="http://schemas.microsoft.com/office/drawing/2014/main" id="{CD18BE66-D7FB-4C00-9F78-7E1DB88D74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C0C37-1B87-44D3-83D4-827B237E5AF7}"/>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372486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E65B-FBF0-46B5-9531-95680609A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62441-A74D-4245-A497-544E362E50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9BC5F-66F2-4EA4-A57D-2A98D03E0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2EED18-B0A6-4220-BA39-F6CBC0D586F6}"/>
              </a:ext>
            </a:extLst>
          </p:cNvPr>
          <p:cNvSpPr>
            <a:spLocks noGrp="1"/>
          </p:cNvSpPr>
          <p:nvPr>
            <p:ph type="dt" sz="half" idx="10"/>
          </p:nvPr>
        </p:nvSpPr>
        <p:spPr/>
        <p:txBody>
          <a:bodyPr/>
          <a:lstStyle/>
          <a:p>
            <a:fld id="{81C1F020-82D1-4964-96F7-4A837920EAC9}" type="datetime1">
              <a:rPr lang="en-US" smtClean="0"/>
              <a:t>7/6/2018</a:t>
            </a:fld>
            <a:endParaRPr lang="en-US"/>
          </a:p>
        </p:txBody>
      </p:sp>
      <p:sp>
        <p:nvSpPr>
          <p:cNvPr id="6" name="Footer Placeholder 5">
            <a:extLst>
              <a:ext uri="{FF2B5EF4-FFF2-40B4-BE49-F238E27FC236}">
                <a16:creationId xmlns:a16="http://schemas.microsoft.com/office/drawing/2014/main" id="{57013E90-F5C6-4B1F-9146-820C5EC57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82B44-588F-4F31-8182-E124F0D93B51}"/>
              </a:ext>
            </a:extLst>
          </p:cNvPr>
          <p:cNvSpPr>
            <a:spLocks noGrp="1"/>
          </p:cNvSpPr>
          <p:nvPr>
            <p:ph type="sldNum" sz="quarter" idx="12"/>
          </p:nvPr>
        </p:nvSpPr>
        <p:spPr/>
        <p:txBody>
          <a:bodyPr/>
          <a:lstStyle/>
          <a:p>
            <a:fld id="{2AC68EB9-1518-4D2F-B396-E9155C8E5519}" type="slidenum">
              <a:rPr lang="en-US" smtClean="0"/>
              <a:t>‹#›</a:t>
            </a:fld>
            <a:endParaRPr lang="en-US"/>
          </a:p>
        </p:txBody>
      </p:sp>
    </p:spTree>
    <p:extLst>
      <p:ext uri="{BB962C8B-B14F-4D97-AF65-F5344CB8AC3E}">
        <p14:creationId xmlns:p14="http://schemas.microsoft.com/office/powerpoint/2010/main" val="382948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B2177-480D-48BD-B8C0-48C48F8709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41270D-1DCB-4CA1-941A-1E27A1FEE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355C4-4E3A-43D8-8258-EF7BE0D93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AA0E2-0C39-42A7-BF68-3CE3456AE5D0}" type="datetime1">
              <a:rPr lang="en-US" smtClean="0"/>
              <a:t>7/6/2018</a:t>
            </a:fld>
            <a:endParaRPr lang="en-US"/>
          </a:p>
        </p:txBody>
      </p:sp>
      <p:sp>
        <p:nvSpPr>
          <p:cNvPr id="5" name="Footer Placeholder 4">
            <a:extLst>
              <a:ext uri="{FF2B5EF4-FFF2-40B4-BE49-F238E27FC236}">
                <a16:creationId xmlns:a16="http://schemas.microsoft.com/office/drawing/2014/main" id="{8EB63FB0-2CC6-4C23-8432-B8C3FB450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FCC30C-108C-4DEC-80C6-B16322BC0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68EB9-1518-4D2F-B396-E9155C8E5519}" type="slidenum">
              <a:rPr lang="en-US" smtClean="0"/>
              <a:t>‹#›</a:t>
            </a:fld>
            <a:endParaRPr lang="en-US"/>
          </a:p>
        </p:txBody>
      </p:sp>
    </p:spTree>
    <p:extLst>
      <p:ext uri="{BB962C8B-B14F-4D97-AF65-F5344CB8AC3E}">
        <p14:creationId xmlns:p14="http://schemas.microsoft.com/office/powerpoint/2010/main" val="2873967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6.xml"/><Relationship Id="rId7" Type="http://schemas.openxmlformats.org/officeDocument/2006/relationships/image" Target="../media/image8.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0.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9.xml"/><Relationship Id="rId7" Type="http://schemas.openxmlformats.org/officeDocument/2006/relationships/image" Target="../media/image12.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1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9.png"/><Relationship Id="rId7" Type="http://schemas.openxmlformats.org/officeDocument/2006/relationships/diagramQuickStyle" Target="../diagrams/quickStyle12.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40.png"/><Relationship Id="rId9" Type="http://schemas.microsoft.com/office/2007/relationships/diagramDrawing" Target="../diagrams/drawing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45.png"/><Relationship Id="rId7" Type="http://schemas.openxmlformats.org/officeDocument/2006/relationships/diagramQuickStyle" Target="../diagrams/quickStyle15.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60.png"/><Relationship Id="rId9" Type="http://schemas.microsoft.com/office/2007/relationships/diagramDrawing" Target="../diagrams/drawing15.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54.jpe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B957A7-F50E-4650-A56F-AEDDCF691A6A}"/>
              </a:ext>
            </a:extLst>
          </p:cNvPr>
          <p:cNvGraphicFramePr/>
          <p:nvPr>
            <p:extLst>
              <p:ext uri="{D42A27DB-BD31-4B8C-83A1-F6EECF244321}">
                <p14:modId xmlns:p14="http://schemas.microsoft.com/office/powerpoint/2010/main" val="3584286785"/>
              </p:ext>
            </p:extLst>
          </p:nvPr>
        </p:nvGraphicFramePr>
        <p:xfrm>
          <a:off x="605726" y="1395762"/>
          <a:ext cx="10515600" cy="2424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14347" y="3556862"/>
            <a:ext cx="10878439" cy="2827066"/>
          </a:xfrm>
        </p:spPr>
        <p:txBody>
          <a:bodyPr>
            <a:normAutofit/>
          </a:bodyPr>
          <a:lstStyle/>
          <a:p>
            <a:pPr marL="0" indent="0">
              <a:buNone/>
            </a:pPr>
            <a:r>
              <a:rPr lang="en-US" dirty="0"/>
              <a:t> </a:t>
            </a:r>
            <a:endParaRPr lang="en-GB" dirty="0"/>
          </a:p>
          <a:p>
            <a:pPr marL="0" indent="0">
              <a:buNone/>
            </a:pPr>
            <a:endParaRPr lang="en-US" b="1" dirty="0"/>
          </a:p>
          <a:p>
            <a:pPr marL="0" indent="0">
              <a:buNone/>
            </a:pPr>
            <a:r>
              <a:rPr lang="en-US" dirty="0"/>
              <a:t>Under the supervision of </a:t>
            </a:r>
            <a:endParaRPr lang="en-GB" dirty="0"/>
          </a:p>
          <a:p>
            <a:pPr marL="0" indent="0">
              <a:buNone/>
            </a:pPr>
            <a:r>
              <a:rPr lang="en-US" dirty="0"/>
              <a:t>           Prof. Dr. Nour El-din Hassan Ismail, Alexandria University</a:t>
            </a:r>
            <a:endParaRPr lang="en-GB" dirty="0"/>
          </a:p>
          <a:p>
            <a:pPr marL="0" indent="0">
              <a:buNone/>
            </a:pPr>
            <a:endParaRPr lang="en-US" b="1" dirty="0"/>
          </a:p>
          <a:p>
            <a:pPr>
              <a:buFont typeface="Wingdings" panose="05000000000000000000" pitchFamily="2" charset="2"/>
              <a:buChar char="§"/>
            </a:pPr>
            <a:endParaRPr lang="en-US" b="1"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1</a:t>
            </a:fld>
            <a:endParaRPr lang="en-US"/>
          </a:p>
        </p:txBody>
      </p:sp>
      <p:pic>
        <p:nvPicPr>
          <p:cNvPr id="8" name="Picture 7"/>
          <p:cNvPicPr/>
          <p:nvPr/>
        </p:nvPicPr>
        <p:blipFill>
          <a:blip r:embed="rId7">
            <a:extLst>
              <a:ext uri="{28A0092B-C50C-407E-A947-70E740481C1C}">
                <a14:useLocalDpi xmlns:a14="http://schemas.microsoft.com/office/drawing/2010/main" val="0"/>
              </a:ext>
            </a:extLst>
          </a:blip>
          <a:stretch>
            <a:fillRect/>
          </a:stretch>
        </p:blipFill>
        <p:spPr>
          <a:xfrm>
            <a:off x="0" y="0"/>
            <a:ext cx="2638667" cy="1945037"/>
          </a:xfrm>
          <a:prstGeom prst="rect">
            <a:avLst/>
          </a:prstGeom>
        </p:spPr>
      </p:pic>
    </p:spTree>
    <p:extLst>
      <p:ext uri="{BB962C8B-B14F-4D97-AF65-F5344CB8AC3E}">
        <p14:creationId xmlns:p14="http://schemas.microsoft.com/office/powerpoint/2010/main" val="41770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B957A7-F50E-4650-A56F-AEDDCF691A6A}"/>
              </a:ext>
            </a:extLst>
          </p:cNvPr>
          <p:cNvGraphicFramePr/>
          <p:nvPr>
            <p:extLst>
              <p:ext uri="{D42A27DB-BD31-4B8C-83A1-F6EECF244321}">
                <p14:modId xmlns:p14="http://schemas.microsoft.com/office/powerpoint/2010/main" val="88647984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38199" y="2197768"/>
            <a:ext cx="10878439" cy="4341144"/>
          </a:xfrm>
        </p:spPr>
        <p:txBody>
          <a:bodyPr>
            <a:normAutofit/>
          </a:bodyPr>
          <a:lstStyle/>
          <a:p>
            <a:pPr marL="0" indent="0">
              <a:buNone/>
            </a:pPr>
            <a:endParaRPr lang="en-US" b="1" dirty="0"/>
          </a:p>
          <a:p>
            <a:pPr>
              <a:buFont typeface="Wingdings" panose="05000000000000000000" pitchFamily="2" charset="2"/>
              <a:buChar char="§"/>
            </a:pPr>
            <a:r>
              <a:rPr lang="en-GB" sz="1800" dirty="0"/>
              <a:t>  Machine-to-machine communication</a:t>
            </a:r>
            <a:endParaRPr lang="en-GB" dirty="0"/>
          </a:p>
          <a:p>
            <a:pPr>
              <a:buFont typeface="Wingdings" panose="05000000000000000000" pitchFamily="2" charset="2"/>
              <a:buChar char="§"/>
            </a:pPr>
            <a:r>
              <a:rPr lang="en-GB" sz="1800" dirty="0"/>
              <a:t>  Safety, comfort, efficiency</a:t>
            </a:r>
            <a:endParaRPr lang="en-GB" dirty="0"/>
          </a:p>
          <a:p>
            <a:pPr>
              <a:buFont typeface="Wingdings" panose="05000000000000000000" pitchFamily="2" charset="2"/>
              <a:buChar char="§"/>
            </a:pPr>
            <a:r>
              <a:rPr lang="en-GB" sz="1800" dirty="0"/>
              <a:t>  Better decision making</a:t>
            </a:r>
            <a:endParaRPr lang="en-GB" dirty="0"/>
          </a:p>
          <a:p>
            <a:pPr>
              <a:buFont typeface="Wingdings" panose="05000000000000000000" pitchFamily="2" charset="2"/>
              <a:buChar char="§"/>
            </a:pPr>
            <a:r>
              <a:rPr lang="en-GB" sz="1800" dirty="0"/>
              <a:t>  Save time and money</a:t>
            </a:r>
          </a:p>
          <a:p>
            <a:pPr>
              <a:buFont typeface="Wingdings" panose="05000000000000000000" pitchFamily="2" charset="2"/>
              <a:buChar char="§"/>
            </a:pPr>
            <a:r>
              <a:rPr lang="en-GB" sz="1800" dirty="0"/>
              <a:t>  Security and privacy</a:t>
            </a:r>
          </a:p>
          <a:p>
            <a:pPr>
              <a:buFont typeface="Wingdings" panose="05000000000000000000" pitchFamily="2" charset="2"/>
              <a:buChar char="§"/>
            </a:pPr>
            <a:r>
              <a:rPr lang="en-GB" sz="1800" dirty="0"/>
              <a:t>  Data and complexity</a:t>
            </a:r>
          </a:p>
          <a:p>
            <a:pPr>
              <a:buFont typeface="Wingdings" panose="05000000000000000000" pitchFamily="2" charset="2"/>
              <a:buChar char="§"/>
            </a:pPr>
            <a:endParaRPr lang="en-GB" sz="1800"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10</a:t>
            </a:fld>
            <a:endParaRPr lang="en-US"/>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9010" y="2277979"/>
            <a:ext cx="6797629" cy="4217664"/>
          </a:xfrm>
          <a:prstGeom prst="rect">
            <a:avLst/>
          </a:prstGeom>
        </p:spPr>
      </p:pic>
    </p:spTree>
    <p:extLst>
      <p:ext uri="{BB962C8B-B14F-4D97-AF65-F5344CB8AC3E}">
        <p14:creationId xmlns:p14="http://schemas.microsoft.com/office/powerpoint/2010/main" val="8494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38200" y="968374"/>
            <a:ext cx="10515600" cy="4351338"/>
          </a:xfrm>
        </p:spPr>
        <p:txBody>
          <a:bodyPr>
            <a:normAutofit/>
          </a:bodyPr>
          <a:lstStyle/>
          <a:p>
            <a:pPr>
              <a:buFont typeface="Wingdings" panose="05000000000000000000" pitchFamily="2" charset="2"/>
              <a:buChar char="§"/>
            </a:pPr>
            <a:r>
              <a:rPr lang="en-US" b="1" dirty="0"/>
              <a:t>Main important IoT layers</a:t>
            </a:r>
          </a:p>
          <a:p>
            <a:pPr marL="0" indent="0">
              <a:buNone/>
            </a:pPr>
            <a:r>
              <a:rPr lang="en-US" dirty="0"/>
              <a:t> </a:t>
            </a:r>
            <a:endParaRPr lang="en-US" b="1" dirty="0"/>
          </a:p>
          <a:p>
            <a:pPr>
              <a:buFont typeface="Wingdings" panose="05000000000000000000" pitchFamily="2" charset="2"/>
              <a:buChar char="§"/>
            </a:pPr>
            <a:r>
              <a:rPr lang="en-GB" sz="2400" b="1" dirty="0"/>
              <a:t>      Physical layer</a:t>
            </a:r>
          </a:p>
          <a:p>
            <a:pPr lvl="3">
              <a:buSzPct val="95000"/>
              <a:buFont typeface="Wingdings" pitchFamily="2" charset="2"/>
              <a:buChar char="q"/>
            </a:pPr>
            <a:r>
              <a:rPr lang="en-GB" dirty="0"/>
              <a:t>   Devices, sensors, controllers.</a:t>
            </a:r>
          </a:p>
          <a:p>
            <a:pPr>
              <a:buFont typeface="Wingdings" panose="05000000000000000000" pitchFamily="2" charset="2"/>
              <a:buChar char="§"/>
            </a:pPr>
            <a:r>
              <a:rPr lang="en-GB" sz="2400" b="1" dirty="0"/>
              <a:t>      Edge computing layer</a:t>
            </a:r>
          </a:p>
          <a:p>
            <a:pPr lvl="3">
              <a:buFont typeface="Wingdings" pitchFamily="2" charset="2"/>
              <a:buChar char="q"/>
            </a:pPr>
            <a:r>
              <a:rPr lang="en-GB" dirty="0"/>
              <a:t>  Raspberry Pi acts as a gateway .</a:t>
            </a:r>
          </a:p>
          <a:p>
            <a:pPr>
              <a:buFont typeface="Wingdings" panose="05000000000000000000" pitchFamily="2" charset="2"/>
              <a:buChar char="§"/>
            </a:pPr>
            <a:r>
              <a:rPr lang="en-GB" sz="2400" b="1" dirty="0"/>
              <a:t>      Data accumulation</a:t>
            </a:r>
          </a:p>
          <a:p>
            <a:pPr lvl="3">
              <a:buFont typeface="Wingdings" pitchFamily="2" charset="2"/>
              <a:buChar char="q"/>
            </a:pPr>
            <a:r>
              <a:rPr lang="en-GB" dirty="0"/>
              <a:t>The server and database.</a:t>
            </a:r>
          </a:p>
          <a:p>
            <a:pPr>
              <a:buFont typeface="Wingdings" panose="05000000000000000000" pitchFamily="2" charset="2"/>
              <a:buChar char="§"/>
            </a:pPr>
            <a:r>
              <a:rPr lang="en-GB" sz="2400" b="1" dirty="0"/>
              <a:t>       Application layer</a:t>
            </a:r>
            <a:endParaRPr lang="en-US" sz="2400" b="1" dirty="0"/>
          </a:p>
          <a:p>
            <a:pPr lvl="3">
              <a:buFont typeface="Wingdings" pitchFamily="2" charset="2"/>
              <a:buChar char="q"/>
            </a:pPr>
            <a:r>
              <a:rPr lang="en-GB" dirty="0"/>
              <a:t>   Mobile</a:t>
            </a:r>
            <a:r>
              <a:rPr lang="en-GB" sz="800" dirty="0"/>
              <a:t> </a:t>
            </a:r>
            <a:r>
              <a:rPr lang="en-GB" dirty="0"/>
              <a:t>application. </a:t>
            </a: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11</a:t>
            </a:fld>
            <a:endParaRPr lang="en-US"/>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6096000" y="1379621"/>
            <a:ext cx="5731510" cy="4098758"/>
          </a:xfrm>
          <a:prstGeom prst="rect">
            <a:avLst/>
          </a:prstGeom>
        </p:spPr>
      </p:pic>
    </p:spTree>
    <p:extLst>
      <p:ext uri="{BB962C8B-B14F-4D97-AF65-F5344CB8AC3E}">
        <p14:creationId xmlns:p14="http://schemas.microsoft.com/office/powerpoint/2010/main" val="46001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38200" y="933291"/>
            <a:ext cx="10515600" cy="4351338"/>
          </a:xfrm>
        </p:spPr>
        <p:txBody>
          <a:bodyPr/>
          <a:lstStyle/>
          <a:p>
            <a:pPr>
              <a:buFont typeface="Wingdings" panose="05000000000000000000" pitchFamily="2" charset="2"/>
              <a:buChar char="§"/>
            </a:pPr>
            <a:r>
              <a:rPr lang="en-US" b="1" dirty="0"/>
              <a:t>Main IoT parts</a:t>
            </a:r>
          </a:p>
          <a:p>
            <a:pPr>
              <a:buFont typeface="Wingdings" panose="05000000000000000000" pitchFamily="2" charset="2"/>
              <a:buChar char="§"/>
            </a:pPr>
            <a:r>
              <a:rPr lang="en-US" b="1" dirty="0"/>
              <a:t>Sensors</a:t>
            </a:r>
            <a:r>
              <a:rPr lang="en-US" dirty="0"/>
              <a:t> </a:t>
            </a:r>
          </a:p>
          <a:p>
            <a:pPr marL="1606550" indent="-457200"/>
            <a:r>
              <a:rPr lang="en-US" sz="1800" dirty="0"/>
              <a:t>IR sensors.</a:t>
            </a:r>
          </a:p>
          <a:p>
            <a:pPr marL="1606550" indent="-457200"/>
            <a:r>
              <a:rPr lang="en-US" sz="1800" dirty="0"/>
              <a:t>RFID sensors.</a:t>
            </a:r>
          </a:p>
          <a:p>
            <a:pPr marL="1149350" indent="0">
              <a:buNone/>
            </a:pPr>
            <a:endParaRPr lang="en-US" sz="1600" dirty="0"/>
          </a:p>
          <a:p>
            <a:pPr marL="341313" indent="-285750">
              <a:buFont typeface="Wingdings" panose="05000000000000000000" pitchFamily="2" charset="2"/>
              <a:buChar char="§"/>
            </a:pPr>
            <a:r>
              <a:rPr lang="en-US" b="1" dirty="0"/>
              <a:t>Gateway</a:t>
            </a:r>
          </a:p>
          <a:p>
            <a:pPr marL="1606550" indent="-457200"/>
            <a:r>
              <a:rPr lang="en-US" sz="1800" dirty="0"/>
              <a:t>Raspberry Pi.</a:t>
            </a:r>
          </a:p>
          <a:p>
            <a:pPr marL="1606550" indent="-457200"/>
            <a:endParaRPr lang="en-US" sz="1800" dirty="0"/>
          </a:p>
          <a:p>
            <a:pPr marL="341313" lvl="0" indent="-285750">
              <a:buFont typeface="Wingdings" panose="05000000000000000000" pitchFamily="2" charset="2"/>
              <a:buChar char="§"/>
            </a:pPr>
            <a:r>
              <a:rPr lang="en-US" b="1" dirty="0" err="1">
                <a:solidFill>
                  <a:prstClr val="black"/>
                </a:solidFill>
              </a:rPr>
              <a:t>IoT</a:t>
            </a:r>
            <a:r>
              <a:rPr lang="en-US" b="1" dirty="0">
                <a:solidFill>
                  <a:prstClr val="black"/>
                </a:solidFill>
              </a:rPr>
              <a:t> cloud server</a:t>
            </a:r>
            <a:endParaRPr lang="en-US" dirty="0"/>
          </a:p>
          <a:p>
            <a:pPr marL="1255713" lvl="2" indent="-285750"/>
            <a:r>
              <a:rPr lang="en-US" sz="1800" dirty="0"/>
              <a:t>       </a:t>
            </a:r>
            <a:r>
              <a:rPr lang="en-GB" sz="1800" dirty="0"/>
              <a:t>000webhost</a:t>
            </a:r>
            <a:r>
              <a:rPr lang="en-US" sz="1800" dirty="0"/>
              <a:t>.    </a:t>
            </a:r>
          </a:p>
          <a:p>
            <a:pPr marL="55563" lvl="0"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12</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881069" y="1434163"/>
            <a:ext cx="5233703" cy="3641559"/>
          </a:xfrm>
          <a:prstGeom prst="rect">
            <a:avLst/>
          </a:prstGeom>
        </p:spPr>
      </p:pic>
    </p:spTree>
    <p:extLst>
      <p:ext uri="{BB962C8B-B14F-4D97-AF65-F5344CB8AC3E}">
        <p14:creationId xmlns:p14="http://schemas.microsoft.com/office/powerpoint/2010/main" val="2990861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13</a:t>
            </a:fld>
            <a:endParaRPr lang="en-US"/>
          </a:p>
        </p:txBody>
      </p:sp>
      <p:graphicFrame>
        <p:nvGraphicFramePr>
          <p:cNvPr id="10" name="Diagram 9">
            <a:extLst>
              <a:ext uri="{FF2B5EF4-FFF2-40B4-BE49-F238E27FC236}">
                <a16:creationId xmlns:a16="http://schemas.microsoft.com/office/drawing/2014/main" id="{C0FC306E-2B4A-4673-9F67-513D006EB98E}"/>
              </a:ext>
            </a:extLst>
          </p:cNvPr>
          <p:cNvGraphicFramePr/>
          <p:nvPr>
            <p:extLst>
              <p:ext uri="{D42A27DB-BD31-4B8C-83A1-F6EECF244321}">
                <p14:modId xmlns:p14="http://schemas.microsoft.com/office/powerpoint/2010/main" val="4007590062"/>
              </p:ext>
            </p:extLst>
          </p:nvPr>
        </p:nvGraphicFramePr>
        <p:xfrm>
          <a:off x="990600" y="5175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782052" y="2252929"/>
            <a:ext cx="10515600" cy="4351338"/>
          </a:xfrm>
        </p:spPr>
        <p:txBody>
          <a:bodyPr>
            <a:normAutofit/>
          </a:bodyPr>
          <a:lstStyle/>
          <a:p>
            <a:pPr>
              <a:buFont typeface="Wingdings" panose="05000000000000000000" pitchFamily="2" charset="2"/>
              <a:buChar char="§"/>
            </a:pPr>
            <a:r>
              <a:rPr lang="en-US" b="1" dirty="0"/>
              <a:t>IR sensor</a:t>
            </a:r>
          </a:p>
          <a:p>
            <a:pPr marL="1435100" indent="-285750">
              <a:tabLst>
                <a:tab pos="1204913" algn="l"/>
              </a:tabLst>
            </a:pPr>
            <a:r>
              <a:rPr lang="en-GB" sz="1800" dirty="0"/>
              <a:t>Acts as an object detection sensor.</a:t>
            </a:r>
            <a:endParaRPr lang="en-US" sz="1800" dirty="0"/>
          </a:p>
          <a:p>
            <a:pPr marL="1435100" indent="-285750">
              <a:tabLst>
                <a:tab pos="1204913" algn="l"/>
              </a:tabLst>
            </a:pPr>
            <a:r>
              <a:rPr lang="en-US" sz="1800" dirty="0"/>
              <a:t>Detects availability of parking slots.</a:t>
            </a:r>
          </a:p>
          <a:p>
            <a:pPr marL="1149350" indent="0">
              <a:buNone/>
              <a:tabLst>
                <a:tab pos="1204913" algn="l"/>
              </a:tabLst>
            </a:pPr>
            <a:endParaRPr lang="en-US" sz="1800" dirty="0"/>
          </a:p>
          <a:p>
            <a:pPr marL="1149350" indent="0">
              <a:buNone/>
              <a:tabLst>
                <a:tab pos="1204913" algn="l"/>
              </a:tabLst>
            </a:pPr>
            <a:endParaRPr lang="en-US" sz="1800" dirty="0"/>
          </a:p>
          <a:p>
            <a:pPr>
              <a:buFont typeface="Wingdings" panose="05000000000000000000" pitchFamily="2" charset="2"/>
              <a:buChar char="§"/>
              <a:tabLst>
                <a:tab pos="1204913" algn="l"/>
              </a:tabLst>
            </a:pPr>
            <a:r>
              <a:rPr lang="en-US" b="1" dirty="0"/>
              <a:t>Smoke detector</a:t>
            </a:r>
          </a:p>
          <a:p>
            <a:pPr marL="1435100" indent="-285750">
              <a:tabLst>
                <a:tab pos="1204913" algn="l"/>
              </a:tabLst>
            </a:pPr>
            <a:r>
              <a:rPr lang="en-US" sz="1800" dirty="0"/>
              <a:t>Detection of gas leakage.</a:t>
            </a:r>
          </a:p>
          <a:p>
            <a:pPr marL="1435100" indent="-285750">
              <a:tabLst>
                <a:tab pos="1204913" algn="l"/>
              </a:tabLst>
            </a:pPr>
            <a:r>
              <a:rPr lang="en-US" sz="1800" dirty="0"/>
              <a:t>Protection and fire incident avoidance.</a:t>
            </a:r>
          </a:p>
          <a:p>
            <a:pPr marL="1435100" indent="-285750">
              <a:tabLst>
                <a:tab pos="1204913" algn="l"/>
              </a:tabLst>
            </a:pPr>
            <a:r>
              <a:rPr lang="en-US" sz="1800" dirty="0"/>
              <a:t>Can figure a sign of fire.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descr="IR-Proximity-Sensor-01.jpg"/>
          <p:cNvPicPr>
            <a:picLocks noChangeAspect="1"/>
          </p:cNvPicPr>
          <p:nvPr/>
        </p:nvPicPr>
        <p:blipFill>
          <a:blip r:embed="rId7" cstate="print"/>
          <a:stretch>
            <a:fillRect/>
          </a:stretch>
        </p:blipFill>
        <p:spPr>
          <a:xfrm>
            <a:off x="7275821" y="1933074"/>
            <a:ext cx="4248472" cy="2261937"/>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7852" y="4301039"/>
            <a:ext cx="2712955" cy="2390273"/>
          </a:xfrm>
          <a:prstGeom prst="rect">
            <a:avLst/>
          </a:prstGeom>
        </p:spPr>
      </p:pic>
    </p:spTree>
    <p:extLst>
      <p:ext uri="{BB962C8B-B14F-4D97-AF65-F5344CB8AC3E}">
        <p14:creationId xmlns:p14="http://schemas.microsoft.com/office/powerpoint/2010/main" val="222340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9C55405-578E-4E20-B379-542C04A72CA6}"/>
              </a:ext>
            </a:extLst>
          </p:cNvPr>
          <p:cNvGraphicFramePr/>
          <p:nvPr>
            <p:extLst>
              <p:ext uri="{D42A27DB-BD31-4B8C-83A1-F6EECF244321}">
                <p14:modId xmlns:p14="http://schemas.microsoft.com/office/powerpoint/2010/main" val="59357215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26DCA007-9F8A-4096-B73E-8C4AB9622348}"/>
              </a:ext>
            </a:extLst>
          </p:cNvPr>
          <p:cNvSpPr>
            <a:spLocks noGrp="1"/>
          </p:cNvSpPr>
          <p:nvPr>
            <p:ph type="dt" sz="half" idx="10"/>
          </p:nvPr>
        </p:nvSpPr>
        <p:spPr/>
        <p:txBody>
          <a:bodyPr/>
          <a:lstStyle/>
          <a:p>
            <a:fld id="{E194173A-A0B3-4A84-AF5C-F026DC16EA50}" type="datetime1">
              <a:rPr lang="en-US" smtClean="0"/>
              <a:t>7/6/2018</a:t>
            </a:fld>
            <a:endParaRPr lang="en-US"/>
          </a:p>
        </p:txBody>
      </p:sp>
      <p:sp>
        <p:nvSpPr>
          <p:cNvPr id="9" name="Slide Number Placeholder 8">
            <a:extLst>
              <a:ext uri="{FF2B5EF4-FFF2-40B4-BE49-F238E27FC236}">
                <a16:creationId xmlns:a16="http://schemas.microsoft.com/office/drawing/2014/main" id="{502E37C6-9608-4517-B5F3-03988F1AAE81}"/>
              </a:ext>
            </a:extLst>
          </p:cNvPr>
          <p:cNvSpPr>
            <a:spLocks noGrp="1"/>
          </p:cNvSpPr>
          <p:nvPr>
            <p:ph type="sldNum" sz="quarter" idx="12"/>
          </p:nvPr>
        </p:nvSpPr>
        <p:spPr/>
        <p:txBody>
          <a:bodyPr/>
          <a:lstStyle/>
          <a:p>
            <a:fld id="{2AC68EB9-1518-4D2F-B396-E9155C8E5519}" type="slidenum">
              <a:rPr lang="en-US" smtClean="0"/>
              <a:t>14</a:t>
            </a:fld>
            <a:endParaRPr lang="en-US"/>
          </a:p>
        </p:txBody>
      </p:sp>
      <p:sp>
        <p:nvSpPr>
          <p:cNvPr id="10" name="Content Placeholder 2">
            <a:extLst>
              <a:ext uri="{FF2B5EF4-FFF2-40B4-BE49-F238E27FC236}">
                <a16:creationId xmlns:a16="http://schemas.microsoft.com/office/drawing/2014/main" id="{F00A7E98-CFB4-4F9D-824B-3773AE4FE30E}"/>
              </a:ext>
            </a:extLst>
          </p:cNvPr>
          <p:cNvSpPr>
            <a:spLocks noGrp="1"/>
          </p:cNvSpPr>
          <p:nvPr>
            <p:ph idx="1"/>
          </p:nvPr>
        </p:nvSpPr>
        <p:spPr>
          <a:xfrm>
            <a:off x="753979" y="1511321"/>
            <a:ext cx="10515600" cy="4351338"/>
          </a:xfrm>
        </p:spPr>
        <p:txBody>
          <a:bodyPr>
            <a:normAutofit/>
          </a:bodyPr>
          <a:lstStyle/>
          <a:p>
            <a:pPr marL="1081088" indent="0">
              <a:buNone/>
              <a:tabLst>
                <a:tab pos="55563" algn="l"/>
              </a:tabLst>
            </a:pPr>
            <a:endParaRPr lang="en-US" sz="1800" dirty="0"/>
          </a:p>
          <a:p>
            <a:pPr>
              <a:buFont typeface="Wingdings" panose="05000000000000000000" pitchFamily="2" charset="2"/>
              <a:buChar char="§"/>
              <a:tabLst>
                <a:tab pos="1204913" algn="l"/>
              </a:tabLst>
            </a:pPr>
            <a:r>
              <a:rPr lang="en-US" b="1" dirty="0"/>
              <a:t>RFID sensor</a:t>
            </a:r>
          </a:p>
          <a:p>
            <a:pPr marL="0" indent="0">
              <a:buNone/>
              <a:tabLst>
                <a:tab pos="1204913" algn="l"/>
              </a:tabLst>
            </a:pPr>
            <a:endParaRPr lang="en-US" b="1" dirty="0"/>
          </a:p>
          <a:p>
            <a:pPr>
              <a:buFont typeface="Wingdings" panose="05000000000000000000" pitchFamily="2" charset="2"/>
              <a:buChar char="§"/>
              <a:tabLst>
                <a:tab pos="1204913" algn="l"/>
              </a:tabLst>
            </a:pPr>
            <a:r>
              <a:rPr lang="en-US" sz="1800" dirty="0"/>
              <a:t>  </a:t>
            </a:r>
            <a:r>
              <a:rPr lang="en-GB" sz="1800" dirty="0"/>
              <a:t> Method for AIDC.</a:t>
            </a:r>
          </a:p>
          <a:p>
            <a:pPr>
              <a:buFont typeface="Wingdings" panose="05000000000000000000" pitchFamily="2" charset="2"/>
              <a:buChar char="§"/>
              <a:tabLst>
                <a:tab pos="1204913" algn="l"/>
              </a:tabLst>
            </a:pPr>
            <a:r>
              <a:rPr lang="en-GB" sz="1800" dirty="0"/>
              <a:t>   RFID reader will capture the data stored in the car tag. </a:t>
            </a:r>
          </a:p>
          <a:p>
            <a:pPr>
              <a:buFont typeface="Wingdings" panose="05000000000000000000" pitchFamily="2" charset="2"/>
              <a:buChar char="§"/>
              <a:tabLst>
                <a:tab pos="1204913" algn="l"/>
              </a:tabLst>
            </a:pPr>
            <a:r>
              <a:rPr lang="en-GB" sz="1800" dirty="0"/>
              <a:t>  This data is any important information about the car and its driver</a:t>
            </a:r>
            <a:r>
              <a:rPr lang="en-US" sz="1800" dirty="0"/>
              <a:t>.</a:t>
            </a:r>
          </a:p>
          <a:p>
            <a:pPr marL="0" indent="0">
              <a:buNone/>
              <a:tabLst>
                <a:tab pos="1204913" algn="l"/>
              </a:tabLst>
            </a:pPr>
            <a:r>
              <a:rPr lang="en-US" sz="1800" dirty="0"/>
              <a:t>                 </a:t>
            </a:r>
            <a:r>
              <a:rPr lang="en-US" sz="1200" dirty="0"/>
              <a:t> </a:t>
            </a:r>
            <a:r>
              <a:rPr lang="en-US" sz="1800" dirty="0"/>
              <a:t>            </a:t>
            </a:r>
          </a:p>
          <a:p>
            <a:pPr marL="1423988" indent="-342900">
              <a:tabLst>
                <a:tab pos="55563" algn="l"/>
              </a:tabLst>
            </a:pPr>
            <a:endParaRPr lang="en-US" sz="1800" dirty="0"/>
          </a:p>
          <a:p>
            <a:pPr marL="1081088" indent="0">
              <a:buNone/>
              <a:tabLst>
                <a:tab pos="55563" algn="l"/>
              </a:tabLst>
            </a:pPr>
            <a:endParaRPr lang="en-US" sz="1800" dirty="0"/>
          </a:p>
          <a:p>
            <a:pPr marL="1423988" indent="-342900">
              <a:tabLst>
                <a:tab pos="55563" algn="l"/>
              </a:tabLst>
            </a:pPr>
            <a:endParaRPr lang="en-US" sz="1800" dirty="0"/>
          </a:p>
          <a:p>
            <a:pPr marL="1081088" indent="0">
              <a:buNone/>
              <a:tabLst>
                <a:tab pos="55563" algn="l"/>
              </a:tabLst>
            </a:pPr>
            <a:endParaRPr lang="en-US" b="1" dirty="0"/>
          </a:p>
        </p:txBody>
      </p:sp>
      <p:pic>
        <p:nvPicPr>
          <p:cNvPr id="13" name="Picture 12" descr="RC522 RFID NFC Kit+1-700x700.jpg"/>
          <p:cNvPicPr>
            <a:picLocks noChangeAspect="1"/>
          </p:cNvPicPr>
          <p:nvPr/>
        </p:nvPicPr>
        <p:blipFill>
          <a:blip r:embed="rId7" cstate="print"/>
          <a:stretch>
            <a:fillRect/>
          </a:stretch>
        </p:blipFill>
        <p:spPr>
          <a:xfrm>
            <a:off x="7935829" y="1478756"/>
            <a:ext cx="3333750" cy="3890211"/>
          </a:xfrm>
          <a:prstGeom prst="rect">
            <a:avLst/>
          </a:prstGeom>
        </p:spPr>
      </p:pic>
    </p:spTree>
    <p:extLst>
      <p:ext uri="{BB962C8B-B14F-4D97-AF65-F5344CB8AC3E}">
        <p14:creationId xmlns:p14="http://schemas.microsoft.com/office/powerpoint/2010/main" val="30437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9C55405-578E-4E20-B379-542C04A72CA6}"/>
              </a:ext>
            </a:extLst>
          </p:cNvPr>
          <p:cNvGraphicFramePr/>
          <p:nvPr>
            <p:extLst>
              <p:ext uri="{D42A27DB-BD31-4B8C-83A1-F6EECF244321}">
                <p14:modId xmlns:p14="http://schemas.microsoft.com/office/powerpoint/2010/main" val="65982753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26DCA007-9F8A-4096-B73E-8C4AB9622348}"/>
              </a:ext>
            </a:extLst>
          </p:cNvPr>
          <p:cNvSpPr>
            <a:spLocks noGrp="1"/>
          </p:cNvSpPr>
          <p:nvPr>
            <p:ph type="dt" sz="half" idx="10"/>
          </p:nvPr>
        </p:nvSpPr>
        <p:spPr/>
        <p:txBody>
          <a:bodyPr/>
          <a:lstStyle/>
          <a:p>
            <a:fld id="{E194173A-A0B3-4A84-AF5C-F026DC16EA50}" type="datetime1">
              <a:rPr lang="en-US" smtClean="0"/>
              <a:t>7/6/2018</a:t>
            </a:fld>
            <a:endParaRPr lang="en-US"/>
          </a:p>
        </p:txBody>
      </p:sp>
      <p:sp>
        <p:nvSpPr>
          <p:cNvPr id="9" name="Slide Number Placeholder 8">
            <a:extLst>
              <a:ext uri="{FF2B5EF4-FFF2-40B4-BE49-F238E27FC236}">
                <a16:creationId xmlns:a16="http://schemas.microsoft.com/office/drawing/2014/main" id="{502E37C6-9608-4517-B5F3-03988F1AAE81}"/>
              </a:ext>
            </a:extLst>
          </p:cNvPr>
          <p:cNvSpPr>
            <a:spLocks noGrp="1"/>
          </p:cNvSpPr>
          <p:nvPr>
            <p:ph type="sldNum" sz="quarter" idx="12"/>
          </p:nvPr>
        </p:nvSpPr>
        <p:spPr/>
        <p:txBody>
          <a:bodyPr/>
          <a:lstStyle/>
          <a:p>
            <a:fld id="{2AC68EB9-1518-4D2F-B396-E9155C8E5519}" type="slidenum">
              <a:rPr lang="en-US" smtClean="0"/>
              <a:t>15</a:t>
            </a:fld>
            <a:endParaRPr lang="en-US"/>
          </a:p>
        </p:txBody>
      </p:sp>
      <p:sp>
        <p:nvSpPr>
          <p:cNvPr id="10" name="Content Placeholder 2">
            <a:extLst>
              <a:ext uri="{FF2B5EF4-FFF2-40B4-BE49-F238E27FC236}">
                <a16:creationId xmlns:a16="http://schemas.microsoft.com/office/drawing/2014/main" id="{F00A7E98-CFB4-4F9D-824B-3773AE4FE30E}"/>
              </a:ext>
            </a:extLst>
          </p:cNvPr>
          <p:cNvSpPr>
            <a:spLocks noGrp="1"/>
          </p:cNvSpPr>
          <p:nvPr>
            <p:ph idx="1"/>
          </p:nvPr>
        </p:nvSpPr>
        <p:spPr>
          <a:xfrm>
            <a:off x="977348" y="1253331"/>
            <a:ext cx="10515600" cy="4351338"/>
          </a:xfrm>
        </p:spPr>
        <p:txBody>
          <a:bodyPr>
            <a:normAutofit/>
          </a:bodyPr>
          <a:lstStyle/>
          <a:p>
            <a:pPr>
              <a:buFont typeface="Wingdings" panose="05000000000000000000" pitchFamily="2" charset="2"/>
              <a:buChar char="§"/>
            </a:pPr>
            <a:r>
              <a:rPr lang="en-US" b="1" dirty="0"/>
              <a:t>Raspberry Pi</a:t>
            </a:r>
          </a:p>
          <a:p>
            <a:pPr>
              <a:buFont typeface="Wingdings" panose="05000000000000000000" pitchFamily="2" charset="2"/>
              <a:buChar char="§"/>
            </a:pPr>
            <a:r>
              <a:rPr lang="en-US" sz="1800" b="1" dirty="0"/>
              <a:t>        As garage controller.</a:t>
            </a:r>
            <a:endParaRPr lang="en-US" sz="1800" dirty="0"/>
          </a:p>
          <a:p>
            <a:r>
              <a:rPr lang="en-US" sz="1800" dirty="0"/>
              <a:t> Take the initial precautions needed in case of fire alarm occurrence.</a:t>
            </a:r>
          </a:p>
          <a:p>
            <a:r>
              <a:rPr lang="en-US" sz="1800" dirty="0"/>
              <a:t>Handle any required tasks in the operation of the garage. </a:t>
            </a:r>
          </a:p>
          <a:p>
            <a:pPr marL="0" indent="0">
              <a:buNone/>
            </a:pPr>
            <a:endParaRPr lang="en-US" sz="1800" dirty="0"/>
          </a:p>
          <a:p>
            <a:pPr marL="0" indent="0">
              <a:buNone/>
            </a:pPr>
            <a:endParaRPr lang="en-US" sz="1800" dirty="0"/>
          </a:p>
          <a:p>
            <a:pPr>
              <a:buFont typeface="Wingdings" panose="05000000000000000000" pitchFamily="2" charset="2"/>
              <a:buChar char="§"/>
            </a:pPr>
            <a:r>
              <a:rPr lang="en-US" sz="1800" b="1" dirty="0"/>
              <a:t>       As </a:t>
            </a:r>
            <a:r>
              <a:rPr lang="en-US" sz="1800" b="1" dirty="0" err="1"/>
              <a:t>IoT</a:t>
            </a:r>
            <a:r>
              <a:rPr lang="en-US" sz="1800" b="1" dirty="0"/>
              <a:t> gateway</a:t>
            </a:r>
            <a:endParaRPr lang="en-US" sz="1800" dirty="0"/>
          </a:p>
          <a:p>
            <a:r>
              <a:rPr lang="en-US" sz="1800" dirty="0"/>
              <a:t>Central data gathering point to which all the data from different sensors </a:t>
            </a:r>
          </a:p>
          <a:p>
            <a:pPr marL="0" indent="0">
              <a:buNone/>
            </a:pPr>
            <a:r>
              <a:rPr lang="en-US" sz="1800" dirty="0"/>
              <a:t>     is transmitted .</a:t>
            </a:r>
          </a:p>
          <a:p>
            <a:r>
              <a:rPr lang="en-US" sz="1800" dirty="0"/>
              <a:t>Do some analytical operation.</a:t>
            </a:r>
          </a:p>
          <a:p>
            <a:r>
              <a:rPr lang="en-GB" sz="1800" dirty="0"/>
              <a:t>Send only the needed important data to the virtual database.</a:t>
            </a:r>
            <a:endParaRPr lang="en-US" sz="1800" dirty="0"/>
          </a:p>
          <a:p>
            <a:pPr marL="1423988" indent="-342900">
              <a:tabLst>
                <a:tab pos="55563" algn="l"/>
              </a:tabLst>
            </a:pPr>
            <a:endParaRPr lang="en-US" sz="1800" dirty="0"/>
          </a:p>
          <a:p>
            <a:pPr marL="1423988" indent="-342900">
              <a:tabLst>
                <a:tab pos="55563" algn="l"/>
              </a:tabLst>
            </a:pPr>
            <a:endParaRPr lang="en-US" sz="1800" dirty="0"/>
          </a:p>
          <a:p>
            <a:pPr marL="1423988" indent="-342900">
              <a:tabLst>
                <a:tab pos="55563" algn="l"/>
              </a:tabLst>
            </a:pPr>
            <a:endParaRPr lang="en-US" sz="1800" dirty="0"/>
          </a:p>
          <a:p>
            <a:pPr marL="1423988" indent="-342900">
              <a:tabLst>
                <a:tab pos="55563" algn="l"/>
              </a:tabLst>
            </a:pPr>
            <a:endParaRPr lang="en-US" sz="1800" dirty="0"/>
          </a:p>
          <a:p>
            <a:pPr marL="1081088" indent="0">
              <a:buNone/>
              <a:tabLst>
                <a:tab pos="55563" algn="l"/>
              </a:tabLst>
            </a:pPr>
            <a:endParaRPr lang="en-US" b="1"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5870" y="2016447"/>
            <a:ext cx="3348496" cy="4282811"/>
          </a:xfrm>
          <a:prstGeom prst="rect">
            <a:avLst/>
          </a:prstGeom>
        </p:spPr>
      </p:pic>
    </p:spTree>
    <p:extLst>
      <p:ext uri="{BB962C8B-B14F-4D97-AF65-F5344CB8AC3E}">
        <p14:creationId xmlns:p14="http://schemas.microsoft.com/office/powerpoint/2010/main" val="3055985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9C55405-578E-4E20-B379-542C04A72CA6}"/>
              </a:ext>
            </a:extLst>
          </p:cNvPr>
          <p:cNvGraphicFramePr/>
          <p:nvPr>
            <p:extLst>
              <p:ext uri="{D42A27DB-BD31-4B8C-83A1-F6EECF244321}">
                <p14:modId xmlns:p14="http://schemas.microsoft.com/office/powerpoint/2010/main" val="87659273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26DCA007-9F8A-4096-B73E-8C4AB9622348}"/>
              </a:ext>
            </a:extLst>
          </p:cNvPr>
          <p:cNvSpPr>
            <a:spLocks noGrp="1"/>
          </p:cNvSpPr>
          <p:nvPr>
            <p:ph type="dt" sz="half" idx="10"/>
          </p:nvPr>
        </p:nvSpPr>
        <p:spPr/>
        <p:txBody>
          <a:bodyPr/>
          <a:lstStyle/>
          <a:p>
            <a:fld id="{E194173A-A0B3-4A84-AF5C-F026DC16EA50}" type="datetime1">
              <a:rPr lang="en-US" smtClean="0"/>
              <a:t>7/6/2018</a:t>
            </a:fld>
            <a:endParaRPr lang="en-US"/>
          </a:p>
        </p:txBody>
      </p:sp>
      <p:sp>
        <p:nvSpPr>
          <p:cNvPr id="9" name="Slide Number Placeholder 8">
            <a:extLst>
              <a:ext uri="{FF2B5EF4-FFF2-40B4-BE49-F238E27FC236}">
                <a16:creationId xmlns:a16="http://schemas.microsoft.com/office/drawing/2014/main" id="{502E37C6-9608-4517-B5F3-03988F1AAE81}"/>
              </a:ext>
            </a:extLst>
          </p:cNvPr>
          <p:cNvSpPr>
            <a:spLocks noGrp="1"/>
          </p:cNvSpPr>
          <p:nvPr>
            <p:ph type="sldNum" sz="quarter" idx="12"/>
          </p:nvPr>
        </p:nvSpPr>
        <p:spPr/>
        <p:txBody>
          <a:bodyPr/>
          <a:lstStyle/>
          <a:p>
            <a:fld id="{2AC68EB9-1518-4D2F-B396-E9155C8E5519}" type="slidenum">
              <a:rPr lang="en-US" smtClean="0"/>
              <a:t>16</a:t>
            </a:fld>
            <a:endParaRPr lang="en-US"/>
          </a:p>
        </p:txBody>
      </p:sp>
      <p:sp>
        <p:nvSpPr>
          <p:cNvPr id="10" name="Content Placeholder 2">
            <a:extLst>
              <a:ext uri="{FF2B5EF4-FFF2-40B4-BE49-F238E27FC236}">
                <a16:creationId xmlns:a16="http://schemas.microsoft.com/office/drawing/2014/main" id="{F00A7E98-CFB4-4F9D-824B-3773AE4FE30E}"/>
              </a:ext>
            </a:extLst>
          </p:cNvPr>
          <p:cNvSpPr>
            <a:spLocks noGrp="1"/>
          </p:cNvSpPr>
          <p:nvPr>
            <p:ph idx="1"/>
          </p:nvPr>
        </p:nvSpPr>
        <p:spPr>
          <a:xfrm>
            <a:off x="990600" y="1097238"/>
            <a:ext cx="10515600" cy="4351338"/>
          </a:xfrm>
        </p:spPr>
        <p:txBody>
          <a:bodyPr>
            <a:normAutofit/>
          </a:bodyPr>
          <a:lstStyle/>
          <a:p>
            <a:pPr>
              <a:buFont typeface="Wingdings" pitchFamily="2" charset="2"/>
              <a:buChar char="§"/>
            </a:pPr>
            <a:r>
              <a:rPr lang="en-US" b="1" dirty="0"/>
              <a:t>Prototype</a:t>
            </a:r>
          </a:p>
          <a:p>
            <a:pPr marL="0" indent="0">
              <a:buNone/>
            </a:pPr>
            <a:r>
              <a:rPr lang="en-US" b="1" dirty="0"/>
              <a:t> </a:t>
            </a:r>
          </a:p>
          <a:p>
            <a:pPr marL="1423988" indent="-342900">
              <a:tabLst>
                <a:tab pos="55563" algn="l"/>
              </a:tabLst>
            </a:pPr>
            <a:endParaRPr lang="en-US" sz="1800" dirty="0"/>
          </a:p>
          <a:p>
            <a:pPr marL="1423988" indent="-342900">
              <a:tabLst>
                <a:tab pos="55563" algn="l"/>
              </a:tabLst>
            </a:pPr>
            <a:endParaRPr lang="en-US" sz="1800" dirty="0"/>
          </a:p>
          <a:p>
            <a:pPr marL="1423988" indent="-342900">
              <a:tabLst>
                <a:tab pos="55563" algn="l"/>
              </a:tabLst>
            </a:pPr>
            <a:endParaRPr lang="en-US" sz="1800" dirty="0"/>
          </a:p>
        </p:txBody>
      </p:sp>
      <p:pic>
        <p:nvPicPr>
          <p:cNvPr id="12" name="Picture 11"/>
          <p:cNvPicPr/>
          <p:nvPr/>
        </p:nvPicPr>
        <p:blipFill>
          <a:blip r:embed="rId7" cstate="print">
            <a:extLst>
              <a:ext uri="{28A0092B-C50C-407E-A947-70E740481C1C}">
                <a14:useLocalDpi xmlns:a14="http://schemas.microsoft.com/office/drawing/2010/main" val="0"/>
              </a:ext>
            </a:extLst>
          </a:blip>
          <a:stretch>
            <a:fillRect/>
          </a:stretch>
        </p:blipFill>
        <p:spPr>
          <a:xfrm>
            <a:off x="2342743" y="1939286"/>
            <a:ext cx="3216442" cy="3821476"/>
          </a:xfrm>
          <a:prstGeom prst="rect">
            <a:avLst/>
          </a:prstGeom>
        </p:spPr>
      </p:pic>
      <p:pic>
        <p:nvPicPr>
          <p:cNvPr id="13" name="Picture 12"/>
          <p:cNvPicPr/>
          <p:nvPr/>
        </p:nvPicPr>
        <p:blipFill>
          <a:blip r:embed="rId8" cstate="print">
            <a:extLst>
              <a:ext uri="{28A0092B-C50C-407E-A947-70E740481C1C}">
                <a14:useLocalDpi xmlns:a14="http://schemas.microsoft.com/office/drawing/2010/main" val="0"/>
              </a:ext>
            </a:extLst>
          </a:blip>
          <a:stretch>
            <a:fillRect/>
          </a:stretch>
        </p:blipFill>
        <p:spPr>
          <a:xfrm>
            <a:off x="5559185" y="1939286"/>
            <a:ext cx="3550988" cy="3821476"/>
          </a:xfrm>
          <a:prstGeom prst="rect">
            <a:avLst/>
          </a:prstGeom>
        </p:spPr>
      </p:pic>
    </p:spTree>
    <p:extLst>
      <p:ext uri="{BB962C8B-B14F-4D97-AF65-F5344CB8AC3E}">
        <p14:creationId xmlns:p14="http://schemas.microsoft.com/office/powerpoint/2010/main" val="1327247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17</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727128" y="1584960"/>
            <a:ext cx="10515600" cy="4933208"/>
          </a:xfrm>
        </p:spPr>
        <p:txBody>
          <a:bodyPr>
            <a:normAutofit/>
          </a:bodyPr>
          <a:lstStyle/>
          <a:p>
            <a:pPr>
              <a:buFont typeface="Wingdings" panose="05000000000000000000" pitchFamily="2" charset="2"/>
              <a:buChar char="§"/>
            </a:pPr>
            <a:r>
              <a:rPr lang="en-US" b="1" dirty="0"/>
              <a:t>Raspberry Pi software flowchart</a:t>
            </a:r>
          </a:p>
          <a:p>
            <a:pPr marL="692150" indent="-3175">
              <a:buFont typeface="+mj-lt"/>
              <a:buAutoNum type="romanUcPeriod"/>
            </a:pPr>
            <a:r>
              <a:rPr lang="en-US" sz="1800" dirty="0"/>
              <a:t> Collecting data from IR sensors.</a:t>
            </a:r>
          </a:p>
          <a:p>
            <a:pPr marL="692150" indent="-3175">
              <a:buFont typeface="+mj-lt"/>
              <a:buAutoNum type="romanUcPeriod"/>
            </a:pPr>
            <a:r>
              <a:rPr lang="en-US" sz="1800" dirty="0"/>
              <a:t> Check if there is fire through smoke detector.</a:t>
            </a:r>
          </a:p>
          <a:p>
            <a:pPr marL="692150" indent="-3175">
              <a:buFont typeface="+mj-lt"/>
              <a:buAutoNum type="romanUcPeriod"/>
            </a:pPr>
            <a:r>
              <a:rPr lang="en-US" sz="1800" dirty="0"/>
              <a:t> Check if there is any RFID data entry.</a:t>
            </a:r>
          </a:p>
          <a:p>
            <a:pPr marL="692150" indent="-3175">
              <a:buFont typeface="+mj-lt"/>
              <a:buAutoNum type="romanUcPeriod"/>
            </a:pPr>
            <a:r>
              <a:rPr lang="en-US" sz="1800" dirty="0"/>
              <a:t> Send data from sensors to server. </a:t>
            </a:r>
          </a:p>
          <a:p>
            <a:pPr marL="688975" indent="0">
              <a:buNone/>
            </a:pPr>
            <a:r>
              <a:rPr lang="en-US" sz="24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0" name="Picture 29"/>
          <p:cNvPicPr/>
          <p:nvPr/>
        </p:nvPicPr>
        <p:blipFill>
          <a:blip r:embed="rId2">
            <a:extLst>
              <a:ext uri="{28A0092B-C50C-407E-A947-70E740481C1C}">
                <a14:useLocalDpi xmlns:a14="http://schemas.microsoft.com/office/drawing/2010/main" val="0"/>
              </a:ext>
            </a:extLst>
          </a:blip>
          <a:stretch>
            <a:fillRect/>
          </a:stretch>
        </p:blipFill>
        <p:spPr>
          <a:xfrm>
            <a:off x="5897105" y="1362384"/>
            <a:ext cx="5401159" cy="4133231"/>
          </a:xfrm>
          <a:prstGeom prst="rect">
            <a:avLst/>
          </a:prstGeom>
        </p:spPr>
      </p:pic>
    </p:spTree>
    <p:extLst>
      <p:ext uri="{BB962C8B-B14F-4D97-AF65-F5344CB8AC3E}">
        <p14:creationId xmlns:p14="http://schemas.microsoft.com/office/powerpoint/2010/main" val="315787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9C55405-578E-4E20-B379-542C04A72CA6}"/>
              </a:ext>
            </a:extLst>
          </p:cNvPr>
          <p:cNvGraphicFramePr/>
          <p:nvPr>
            <p:extLst>
              <p:ext uri="{D42A27DB-BD31-4B8C-83A1-F6EECF244321}">
                <p14:modId xmlns:p14="http://schemas.microsoft.com/office/powerpoint/2010/main" val="304613205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ate Placeholder 7">
            <a:extLst>
              <a:ext uri="{FF2B5EF4-FFF2-40B4-BE49-F238E27FC236}">
                <a16:creationId xmlns:a16="http://schemas.microsoft.com/office/drawing/2014/main" id="{26DCA007-9F8A-4096-B73E-8C4AB9622348}"/>
              </a:ext>
            </a:extLst>
          </p:cNvPr>
          <p:cNvSpPr>
            <a:spLocks noGrp="1"/>
          </p:cNvSpPr>
          <p:nvPr>
            <p:ph type="dt" sz="half" idx="10"/>
          </p:nvPr>
        </p:nvSpPr>
        <p:spPr/>
        <p:txBody>
          <a:bodyPr/>
          <a:lstStyle/>
          <a:p>
            <a:fld id="{E194173A-A0B3-4A84-AF5C-F026DC16EA50}" type="datetime1">
              <a:rPr lang="en-US" smtClean="0"/>
              <a:t>7/6/2018</a:t>
            </a:fld>
            <a:endParaRPr lang="en-US"/>
          </a:p>
        </p:txBody>
      </p:sp>
      <p:sp>
        <p:nvSpPr>
          <p:cNvPr id="9" name="Slide Number Placeholder 8">
            <a:extLst>
              <a:ext uri="{FF2B5EF4-FFF2-40B4-BE49-F238E27FC236}">
                <a16:creationId xmlns:a16="http://schemas.microsoft.com/office/drawing/2014/main" id="{502E37C6-9608-4517-B5F3-03988F1AAE81}"/>
              </a:ext>
            </a:extLst>
          </p:cNvPr>
          <p:cNvSpPr>
            <a:spLocks noGrp="1"/>
          </p:cNvSpPr>
          <p:nvPr>
            <p:ph type="sldNum" sz="quarter" idx="12"/>
          </p:nvPr>
        </p:nvSpPr>
        <p:spPr/>
        <p:txBody>
          <a:bodyPr/>
          <a:lstStyle/>
          <a:p>
            <a:fld id="{2AC68EB9-1518-4D2F-B396-E9155C8E5519}" type="slidenum">
              <a:rPr lang="en-US" smtClean="0"/>
              <a:t>18</a:t>
            </a:fld>
            <a:endParaRPr lang="en-US"/>
          </a:p>
        </p:txBody>
      </p:sp>
      <p:sp>
        <p:nvSpPr>
          <p:cNvPr id="10" name="Content Placeholder 2">
            <a:extLst>
              <a:ext uri="{FF2B5EF4-FFF2-40B4-BE49-F238E27FC236}">
                <a16:creationId xmlns:a16="http://schemas.microsoft.com/office/drawing/2014/main" id="{F00A7E98-CFB4-4F9D-824B-3773AE4FE30E}"/>
              </a:ext>
            </a:extLst>
          </p:cNvPr>
          <p:cNvSpPr>
            <a:spLocks noGrp="1"/>
          </p:cNvSpPr>
          <p:nvPr>
            <p:ph idx="1"/>
          </p:nvPr>
        </p:nvSpPr>
        <p:spPr>
          <a:xfrm>
            <a:off x="838200" y="824927"/>
            <a:ext cx="10515600" cy="4351338"/>
          </a:xfrm>
        </p:spPr>
        <p:txBody>
          <a:bodyPr>
            <a:normAutofit/>
          </a:bodyPr>
          <a:lstStyle/>
          <a:p>
            <a:pPr>
              <a:buFont typeface="Wingdings" panose="05000000000000000000" pitchFamily="2" charset="2"/>
              <a:buChar char="§"/>
            </a:pPr>
            <a:r>
              <a:rPr lang="en-US" b="1" dirty="0"/>
              <a:t>Server and database</a:t>
            </a:r>
          </a:p>
          <a:p>
            <a:pPr marL="0" indent="0">
              <a:buNone/>
            </a:pPr>
            <a:r>
              <a:rPr lang="en-GB" sz="1800" dirty="0"/>
              <a:t>Server is a computer, a device or a program that is dedicated to manage network resources.</a:t>
            </a:r>
          </a:p>
          <a:p>
            <a:pPr>
              <a:buFont typeface="Wingdings" panose="05000000000000000000" pitchFamily="2" charset="2"/>
              <a:buChar char="§"/>
            </a:pPr>
            <a:r>
              <a:rPr lang="en-US" sz="1800" dirty="0"/>
              <a:t>There are a number of categories of servers, including print servers, file servers, network servers and database servers. </a:t>
            </a:r>
            <a:endParaRPr lang="en-GB" sz="1800" dirty="0"/>
          </a:p>
          <a:p>
            <a:pPr>
              <a:buFont typeface="Wingdings" panose="05000000000000000000" pitchFamily="2" charset="2"/>
              <a:buChar char="§"/>
            </a:pPr>
            <a:r>
              <a:rPr lang="en-US" sz="1800" dirty="0"/>
              <a:t>Server often has special characteristics and capabilities, including: </a:t>
            </a:r>
          </a:p>
          <a:p>
            <a:pPr marL="1081088" indent="0">
              <a:buNone/>
              <a:tabLst>
                <a:tab pos="55563" algn="l"/>
              </a:tabLst>
            </a:pPr>
            <a:r>
              <a:rPr lang="en-GB" sz="1800" dirty="0"/>
              <a:t>•	The ability to update without a restart. </a:t>
            </a:r>
          </a:p>
          <a:p>
            <a:pPr marL="1081088" indent="0">
              <a:buNone/>
              <a:tabLst>
                <a:tab pos="55563" algn="l"/>
              </a:tabLst>
            </a:pPr>
            <a:r>
              <a:rPr lang="en-GB" sz="1800" dirty="0"/>
              <a:t>•	Advanced backup capability .</a:t>
            </a:r>
          </a:p>
          <a:p>
            <a:pPr marL="1081088" indent="0">
              <a:buNone/>
              <a:tabLst>
                <a:tab pos="55563" algn="l"/>
              </a:tabLst>
            </a:pPr>
            <a:r>
              <a:rPr lang="en-GB" sz="1800" dirty="0"/>
              <a:t>•	Advanced networking performance.</a:t>
            </a:r>
          </a:p>
          <a:p>
            <a:pPr marL="1081088" indent="0">
              <a:buNone/>
              <a:tabLst>
                <a:tab pos="55563" algn="l"/>
              </a:tabLst>
            </a:pPr>
            <a:r>
              <a:rPr lang="en-GB" sz="1800" dirty="0"/>
              <a:t>•	Automatic data transfer.</a:t>
            </a:r>
          </a:p>
          <a:p>
            <a:pPr marL="1081088" indent="0">
              <a:buNone/>
              <a:tabLst>
                <a:tab pos="55563" algn="l"/>
              </a:tabLst>
            </a:pPr>
            <a:r>
              <a:rPr lang="en-GB" sz="1800" dirty="0"/>
              <a:t>•	High security for resources.</a:t>
            </a:r>
          </a:p>
          <a:p>
            <a:pPr marL="1423988" indent="-342900">
              <a:tabLst>
                <a:tab pos="55563" algn="l"/>
              </a:tabLst>
            </a:pPr>
            <a:endParaRPr lang="en-US" sz="1800" dirty="0"/>
          </a:p>
          <a:p>
            <a:pPr marL="1423988" indent="-342900">
              <a:tabLst>
                <a:tab pos="55563" algn="l"/>
              </a:tabLst>
            </a:pPr>
            <a:endParaRPr lang="en-US" sz="1800" dirty="0"/>
          </a:p>
          <a:p>
            <a:pPr marL="1423988" indent="-342900">
              <a:tabLst>
                <a:tab pos="55563" algn="l"/>
              </a:tabLst>
            </a:pPr>
            <a:endParaRPr lang="en-US" sz="1800" dirty="0"/>
          </a:p>
          <a:p>
            <a:pPr marL="1423988" indent="-342900">
              <a:tabLst>
                <a:tab pos="55563" algn="l"/>
              </a:tabLst>
            </a:pPr>
            <a:endParaRPr lang="en-US" sz="1800" dirty="0"/>
          </a:p>
          <a:p>
            <a:pPr marL="1081088" indent="0">
              <a:buNone/>
              <a:tabLst>
                <a:tab pos="55563" algn="l"/>
              </a:tabLst>
            </a:pPr>
            <a:endParaRPr lang="en-US" sz="1800" b="1" dirty="0"/>
          </a:p>
        </p:txBody>
      </p:sp>
      <p:graphicFrame>
        <p:nvGraphicFramePr>
          <p:cNvPr id="11" name="Diagram 10">
            <a:extLst>
              <a:ext uri="{FF2B5EF4-FFF2-40B4-BE49-F238E27FC236}">
                <a16:creationId xmlns:a16="http://schemas.microsoft.com/office/drawing/2014/main" id="{62E8A7EA-7D5D-4D9E-9DA8-A0B174ED367F}"/>
              </a:ext>
            </a:extLst>
          </p:cNvPr>
          <p:cNvGraphicFramePr/>
          <p:nvPr>
            <p:extLst>
              <p:ext uri="{D42A27DB-BD31-4B8C-83A1-F6EECF244321}">
                <p14:modId xmlns:p14="http://schemas.microsoft.com/office/powerpoint/2010/main" val="291327896"/>
              </p:ext>
            </p:extLst>
          </p:nvPr>
        </p:nvGraphicFramePr>
        <p:xfrm>
          <a:off x="990600" y="517525"/>
          <a:ext cx="10515600" cy="1325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57813" y="2982623"/>
            <a:ext cx="4573804" cy="2322908"/>
          </a:xfrm>
          <a:prstGeom prst="rect">
            <a:avLst/>
          </a:prstGeom>
        </p:spPr>
      </p:pic>
    </p:spTree>
    <p:extLst>
      <p:ext uri="{BB962C8B-B14F-4D97-AF65-F5344CB8AC3E}">
        <p14:creationId xmlns:p14="http://schemas.microsoft.com/office/powerpoint/2010/main" val="190778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19</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1129498"/>
            <a:ext cx="10623884" cy="4599004"/>
          </a:xfrm>
        </p:spPr>
        <p:txBody>
          <a:bodyPr>
            <a:normAutofit/>
          </a:bodyPr>
          <a:lstStyle/>
          <a:p>
            <a:pPr>
              <a:buFont typeface="Wingdings" panose="05000000000000000000" pitchFamily="2" charset="2"/>
              <a:buChar char="§"/>
            </a:pPr>
            <a:r>
              <a:rPr lang="en-US" b="1" dirty="0"/>
              <a:t>Cloud computing</a:t>
            </a:r>
          </a:p>
          <a:p>
            <a:pPr marL="0" indent="0">
              <a:buNone/>
            </a:pPr>
            <a:endParaRPr lang="en-US" b="1" dirty="0"/>
          </a:p>
          <a:p>
            <a:pPr fontAlgn="base"/>
            <a:r>
              <a:rPr lang="en-GB" sz="1800" b="1" dirty="0"/>
              <a:t>Elastic resources </a:t>
            </a:r>
          </a:p>
          <a:p>
            <a:pPr marL="0" indent="0" fontAlgn="base">
              <a:buNone/>
            </a:pPr>
            <a:r>
              <a:rPr lang="en-GB" sz="1800" dirty="0"/>
              <a:t>      Scale up or down quickly and easily to meet demand.</a:t>
            </a:r>
          </a:p>
          <a:p>
            <a:pPr fontAlgn="base"/>
            <a:r>
              <a:rPr lang="en-GB" sz="1800" b="1" dirty="0"/>
              <a:t>Metered service </a:t>
            </a:r>
          </a:p>
          <a:p>
            <a:pPr marL="0" indent="0" fontAlgn="base">
              <a:buNone/>
            </a:pPr>
            <a:r>
              <a:rPr lang="en-GB" sz="1800" dirty="0"/>
              <a:t>      So you only pay for what you use.</a:t>
            </a:r>
          </a:p>
          <a:p>
            <a:pPr fontAlgn="base"/>
            <a:r>
              <a:rPr lang="en-GB" sz="1800" b="1" dirty="0"/>
              <a:t>Increased storage</a:t>
            </a:r>
          </a:p>
          <a:p>
            <a:pPr marL="0" indent="0" fontAlgn="base">
              <a:buNone/>
            </a:pPr>
            <a:r>
              <a:rPr lang="en-GB" sz="1800" dirty="0"/>
              <a:t>      With the massive Infrastructure that is offered by Cloud.</a:t>
            </a:r>
          </a:p>
          <a:p>
            <a:pPr fontAlgn="base"/>
            <a:r>
              <a:rPr lang="en-GB" sz="1800" b="1" dirty="0"/>
              <a:t>Data protection</a:t>
            </a:r>
          </a:p>
          <a:p>
            <a:pPr fontAlgn="base"/>
            <a:r>
              <a:rPr lang="en-GB" sz="1800" b="1" dirty="0"/>
              <a:t>Data recovery and availability</a:t>
            </a:r>
          </a:p>
          <a:p>
            <a:pPr fontAlgn="base"/>
            <a:r>
              <a:rPr lang="en-GB" sz="1800" b="1" dirty="0"/>
              <a:t>Management capabilities</a:t>
            </a:r>
          </a:p>
          <a:p>
            <a:pPr fontAlgn="base"/>
            <a:endParaRPr lang="en-GB" sz="1800" dirty="0"/>
          </a:p>
          <a:p>
            <a:pPr marL="0" indent="0" fontAlgn="base">
              <a:buNone/>
            </a:pPr>
            <a:endParaRPr lang="en-US" sz="1800" b="1" i="1" dirty="0"/>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347" y="1251001"/>
            <a:ext cx="5582653" cy="4294939"/>
          </a:xfrm>
          <a:prstGeom prst="rect">
            <a:avLst/>
          </a:prstGeom>
        </p:spPr>
      </p:pic>
    </p:spTree>
    <p:extLst>
      <p:ext uri="{BB962C8B-B14F-4D97-AF65-F5344CB8AC3E}">
        <p14:creationId xmlns:p14="http://schemas.microsoft.com/office/powerpoint/2010/main" val="426178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B957A7-F50E-4650-A56F-AEDDCF691A6A}"/>
              </a:ext>
            </a:extLst>
          </p:cNvPr>
          <p:cNvGraphicFramePr/>
          <p:nvPr>
            <p:extLst>
              <p:ext uri="{D42A27DB-BD31-4B8C-83A1-F6EECF244321}">
                <p14:modId xmlns:p14="http://schemas.microsoft.com/office/powerpoint/2010/main" val="83613749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14347" y="2042785"/>
            <a:ext cx="10878439" cy="4341144"/>
          </a:xfrm>
        </p:spPr>
        <p:txBody>
          <a:bodyPr>
            <a:normAutofit fontScale="85000" lnSpcReduction="20000"/>
          </a:bodyPr>
          <a:lstStyle/>
          <a:p>
            <a:pPr marL="0" indent="0">
              <a:buNone/>
            </a:pPr>
            <a:endParaRPr lang="en-US" b="1" dirty="0">
              <a:solidFill>
                <a:schemeClr val="accent1"/>
              </a:solidFill>
            </a:endParaRPr>
          </a:p>
          <a:p>
            <a:r>
              <a:rPr lang="en-US" dirty="0" err="1"/>
              <a:t>Alaa</a:t>
            </a:r>
            <a:r>
              <a:rPr lang="en-US" dirty="0"/>
              <a:t> Adel </a:t>
            </a:r>
            <a:r>
              <a:rPr lang="en-US" dirty="0" err="1"/>
              <a:t>Hussien</a:t>
            </a:r>
            <a:r>
              <a:rPr lang="en-US" dirty="0"/>
              <a:t> Mohamed </a:t>
            </a:r>
            <a:r>
              <a:rPr lang="en-US" dirty="0" err="1"/>
              <a:t>Nour</a:t>
            </a:r>
            <a:endParaRPr lang="en-GB" dirty="0"/>
          </a:p>
          <a:p>
            <a:r>
              <a:rPr lang="en-US" dirty="0" err="1"/>
              <a:t>Abdulmaguid</a:t>
            </a:r>
            <a:r>
              <a:rPr lang="en-US" dirty="0"/>
              <a:t> </a:t>
            </a:r>
            <a:r>
              <a:rPr lang="en-US" dirty="0" err="1"/>
              <a:t>Eissa</a:t>
            </a:r>
            <a:r>
              <a:rPr lang="en-US" dirty="0"/>
              <a:t> </a:t>
            </a:r>
            <a:r>
              <a:rPr lang="en-US" dirty="0" err="1"/>
              <a:t>Abdulmaguid</a:t>
            </a:r>
            <a:endParaRPr lang="en-US" dirty="0"/>
          </a:p>
          <a:p>
            <a:r>
              <a:rPr lang="en-US" dirty="0"/>
              <a:t>Abdulrahman Gamil</a:t>
            </a:r>
            <a:endParaRPr lang="en-GB" dirty="0"/>
          </a:p>
          <a:p>
            <a:r>
              <a:rPr lang="en-US" dirty="0" err="1"/>
              <a:t>Ehsan</a:t>
            </a:r>
            <a:r>
              <a:rPr lang="en-US" dirty="0"/>
              <a:t> Ali Mohamed </a:t>
            </a:r>
            <a:r>
              <a:rPr lang="en-US" dirty="0" err="1"/>
              <a:t>Elkoumy</a:t>
            </a:r>
            <a:endParaRPr lang="en-GB" dirty="0"/>
          </a:p>
          <a:p>
            <a:r>
              <a:rPr lang="en-US" dirty="0" err="1"/>
              <a:t>Heba</a:t>
            </a:r>
            <a:r>
              <a:rPr lang="en-US" dirty="0"/>
              <a:t> </a:t>
            </a:r>
            <a:r>
              <a:rPr lang="en-US" dirty="0" err="1"/>
              <a:t>Gaber</a:t>
            </a:r>
            <a:r>
              <a:rPr lang="en-US" dirty="0"/>
              <a:t> </a:t>
            </a:r>
            <a:r>
              <a:rPr lang="en-US" dirty="0" err="1"/>
              <a:t>Sayed</a:t>
            </a:r>
            <a:endParaRPr lang="en-GB" dirty="0"/>
          </a:p>
          <a:p>
            <a:r>
              <a:rPr lang="en-US" dirty="0" err="1"/>
              <a:t>Moustafa</a:t>
            </a:r>
            <a:r>
              <a:rPr lang="en-US" dirty="0"/>
              <a:t> </a:t>
            </a:r>
            <a:r>
              <a:rPr lang="en-US" dirty="0" err="1"/>
              <a:t>Mostafa</a:t>
            </a:r>
            <a:r>
              <a:rPr lang="en-US" dirty="0"/>
              <a:t> </a:t>
            </a:r>
            <a:r>
              <a:rPr lang="en-US" dirty="0" err="1"/>
              <a:t>Roushdy</a:t>
            </a:r>
            <a:r>
              <a:rPr lang="en-US" dirty="0"/>
              <a:t> </a:t>
            </a:r>
            <a:endParaRPr lang="en-GB" dirty="0"/>
          </a:p>
          <a:p>
            <a:r>
              <a:rPr lang="en-US" dirty="0"/>
              <a:t>Mahmoud </a:t>
            </a:r>
            <a:r>
              <a:rPr lang="en-US" dirty="0" err="1"/>
              <a:t>Alaa</a:t>
            </a:r>
            <a:r>
              <a:rPr lang="en-US" dirty="0"/>
              <a:t> </a:t>
            </a:r>
            <a:r>
              <a:rPr lang="en-US" dirty="0" err="1"/>
              <a:t>Zakaria</a:t>
            </a:r>
            <a:r>
              <a:rPr lang="en-US" dirty="0"/>
              <a:t> </a:t>
            </a:r>
            <a:r>
              <a:rPr lang="en-US" dirty="0" err="1"/>
              <a:t>walili</a:t>
            </a:r>
            <a:endParaRPr lang="en-GB" dirty="0"/>
          </a:p>
          <a:p>
            <a:r>
              <a:rPr lang="en-US" dirty="0"/>
              <a:t>Mohamed </a:t>
            </a:r>
            <a:r>
              <a:rPr lang="en-US" dirty="0" err="1"/>
              <a:t>Sobhy</a:t>
            </a:r>
            <a:r>
              <a:rPr lang="en-US" dirty="0"/>
              <a:t> Mohamed</a:t>
            </a:r>
            <a:endParaRPr lang="en-GB" dirty="0"/>
          </a:p>
          <a:p>
            <a:r>
              <a:rPr lang="en-US" dirty="0"/>
              <a:t>Rana Mahmoud </a:t>
            </a:r>
            <a:r>
              <a:rPr lang="en-US" dirty="0" err="1"/>
              <a:t>Moghazy</a:t>
            </a:r>
            <a:r>
              <a:rPr lang="en-US" dirty="0"/>
              <a:t> Hassan</a:t>
            </a:r>
            <a:endParaRPr lang="en-GB" dirty="0"/>
          </a:p>
          <a:p>
            <a:r>
              <a:rPr lang="en-US" dirty="0" err="1"/>
              <a:t>Shahd</a:t>
            </a:r>
            <a:r>
              <a:rPr lang="en-US" dirty="0"/>
              <a:t> Ahmed Mohamed </a:t>
            </a:r>
            <a:r>
              <a:rPr lang="en-US" dirty="0" err="1"/>
              <a:t>Elkabbary</a:t>
            </a:r>
            <a:endParaRPr lang="en-US" b="1" dirty="0">
              <a:solidFill>
                <a:schemeClr val="accent1"/>
              </a:solidFill>
            </a:endParaRPr>
          </a:p>
          <a:p>
            <a:pPr>
              <a:buFont typeface="Wingdings" panose="05000000000000000000" pitchFamily="2" charset="2"/>
              <a:buChar char="§"/>
            </a:pPr>
            <a:endParaRPr lang="en-US" b="1"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2</a:t>
            </a:fld>
            <a:endParaRPr lang="en-US"/>
          </a:p>
        </p:txBody>
      </p:sp>
    </p:spTree>
    <p:extLst>
      <p:ext uri="{BB962C8B-B14F-4D97-AF65-F5344CB8AC3E}">
        <p14:creationId xmlns:p14="http://schemas.microsoft.com/office/powerpoint/2010/main" val="1251561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20</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838200" y="1165852"/>
            <a:ext cx="10515600" cy="3802347"/>
          </a:xfrm>
        </p:spPr>
        <p:txBody>
          <a:bodyPr>
            <a:normAutofit/>
          </a:bodyPr>
          <a:lstStyle/>
          <a:p>
            <a:pPr>
              <a:buFont typeface="Wingdings" panose="05000000000000000000" pitchFamily="2" charset="2"/>
              <a:buChar char="§"/>
            </a:pPr>
            <a:r>
              <a:rPr lang="en-US" b="1" dirty="0"/>
              <a:t>Cloud computing models</a:t>
            </a:r>
          </a:p>
          <a:p>
            <a:pPr marL="0" indent="0">
              <a:buNone/>
            </a:pPr>
            <a:endParaRPr lang="en-US" b="1" i="1" dirty="0"/>
          </a:p>
          <a:p>
            <a:pPr marL="1144588" indent="-285750"/>
            <a:endParaRPr lang="en-US" sz="1800" dirty="0"/>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42" y="2147992"/>
            <a:ext cx="8137358" cy="3378618"/>
          </a:xfrm>
          <a:prstGeom prst="rect">
            <a:avLst/>
          </a:prstGeom>
        </p:spPr>
      </p:pic>
    </p:spTree>
    <p:extLst>
      <p:ext uri="{BB962C8B-B14F-4D97-AF65-F5344CB8AC3E}">
        <p14:creationId xmlns:p14="http://schemas.microsoft.com/office/powerpoint/2010/main" val="316602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21</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1183101"/>
            <a:ext cx="10515600" cy="5799759"/>
          </a:xfrm>
        </p:spPr>
        <p:txBody>
          <a:bodyPr>
            <a:normAutofit/>
          </a:bodyPr>
          <a:lstStyle/>
          <a:p>
            <a:pPr>
              <a:buFont typeface="Wingdings" panose="05000000000000000000" pitchFamily="2" charset="2"/>
              <a:buChar char="§"/>
            </a:pPr>
            <a:r>
              <a:rPr lang="en-US" sz="3000" b="1" dirty="0"/>
              <a:t>In this project, software used</a:t>
            </a:r>
          </a:p>
          <a:p>
            <a:pPr marL="0" indent="0">
              <a:buNone/>
            </a:pPr>
            <a:endParaRPr lang="en-US" sz="2300" b="1" i="1" dirty="0"/>
          </a:p>
          <a:p>
            <a:pPr lvl="1">
              <a:lnSpc>
                <a:spcPct val="120000"/>
              </a:lnSpc>
              <a:buFont typeface="Wingdings" panose="05000000000000000000" pitchFamily="2" charset="2"/>
              <a:buChar char="§"/>
            </a:pPr>
            <a:r>
              <a:rPr lang="en-GB" sz="2600" b="1" dirty="0"/>
              <a:t>(000webhost)</a:t>
            </a:r>
            <a:r>
              <a:rPr lang="en-GB" sz="2100" dirty="0"/>
              <a:t> </a:t>
            </a:r>
            <a:r>
              <a:rPr lang="en-GB" sz="1900" dirty="0"/>
              <a:t>as a free platform which provides the facility to make our own accessible website</a:t>
            </a:r>
          </a:p>
          <a:p>
            <a:pPr marL="457200" lvl="1" indent="0">
              <a:buNone/>
            </a:pPr>
            <a:r>
              <a:rPr lang="en-GB" sz="1900" dirty="0"/>
              <a:t>                          accompanied with a dedicated database for data storage.</a:t>
            </a:r>
          </a:p>
          <a:p>
            <a:pPr marL="1144588" indent="-285750"/>
            <a:r>
              <a:rPr lang="en-GB" sz="1900" dirty="0"/>
              <a:t> This website acts as display of the garage for the garage coordinator which monitors</a:t>
            </a:r>
          </a:p>
          <a:p>
            <a:pPr marL="858838" indent="0">
              <a:buNone/>
            </a:pPr>
            <a:r>
              <a:rPr lang="en-GB" sz="1900" dirty="0"/>
              <a:t>       (parking slots state, car info, time since last change and cost of parking)</a:t>
            </a:r>
          </a:p>
          <a:p>
            <a:pPr marL="858838" indent="0">
              <a:buNone/>
            </a:pPr>
            <a:endParaRPr lang="en-US" sz="1900" b="1" i="1" dirty="0"/>
          </a:p>
          <a:p>
            <a:pPr marL="1144588" indent="-285750"/>
            <a:r>
              <a:rPr lang="en-US" sz="1900" dirty="0"/>
              <a:t>Act as an alarm display to notify the coordinator of any </a:t>
            </a:r>
            <a:r>
              <a:rPr lang="en-GB" sz="1900" dirty="0"/>
              <a:t>possibility for a fire to occur. </a:t>
            </a:r>
          </a:p>
          <a:p>
            <a:pPr marL="858838" indent="0">
              <a:buNone/>
            </a:pPr>
            <a:endParaRPr lang="en-US" sz="1900" dirty="0"/>
          </a:p>
          <a:p>
            <a:pPr marL="1144588" indent="-285750"/>
            <a:r>
              <a:rPr lang="en-US" sz="1900" dirty="0"/>
              <a:t> </a:t>
            </a:r>
            <a:r>
              <a:rPr lang="en-GB" sz="1900" dirty="0"/>
              <a:t>Data coming from the Raspberry Pi to the server along time, are stored in database.</a:t>
            </a:r>
            <a:r>
              <a:rPr lang="en-US" sz="1900" dirty="0"/>
              <a:t> </a:t>
            </a:r>
            <a:r>
              <a:rPr lang="en-US" sz="2100" dirty="0"/>
              <a:t>        </a:t>
            </a:r>
          </a:p>
          <a:p>
            <a:pPr marL="858838" indent="0">
              <a:buNone/>
            </a:pPr>
            <a:endParaRPr lang="en-US" sz="2100" dirty="0"/>
          </a:p>
          <a:p>
            <a:pPr marL="858838" indent="0">
              <a:buNone/>
            </a:pPr>
            <a:endParaRPr lang="en-US" sz="2100"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6602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22</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1028044"/>
            <a:ext cx="10515600" cy="4351338"/>
          </a:xfrm>
        </p:spPr>
        <p:txBody>
          <a:bodyPr>
            <a:normAutofit/>
          </a:bodyPr>
          <a:lstStyle/>
          <a:p>
            <a:pPr>
              <a:buFont typeface="Wingdings" panose="05000000000000000000" pitchFamily="2" charset="2"/>
              <a:buChar char="§"/>
            </a:pPr>
            <a:r>
              <a:rPr lang="en-US" b="1" dirty="0"/>
              <a:t>Server </a:t>
            </a:r>
          </a:p>
          <a:p>
            <a:pPr marL="0" indent="0">
              <a:buNone/>
            </a:pPr>
            <a:r>
              <a:rPr lang="en-US" b="1" dirty="0"/>
              <a:t>Representation of slots states (empty/filled)</a:t>
            </a:r>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209800" y="2511287"/>
            <a:ext cx="7199941" cy="3020495"/>
          </a:xfrm>
          <a:prstGeom prst="rect">
            <a:avLst/>
          </a:prstGeom>
        </p:spPr>
      </p:pic>
      <p:sp>
        <p:nvSpPr>
          <p:cNvPr id="6" name="Oval 5">
            <a:extLst>
              <a:ext uri="{FF2B5EF4-FFF2-40B4-BE49-F238E27FC236}">
                <a16:creationId xmlns:a16="http://schemas.microsoft.com/office/drawing/2014/main" id="{E63596E3-8DDA-4443-9B72-F3D3A8E77A04}"/>
              </a:ext>
            </a:extLst>
          </p:cNvPr>
          <p:cNvSpPr/>
          <p:nvPr/>
        </p:nvSpPr>
        <p:spPr>
          <a:xfrm>
            <a:off x="3733801" y="3134139"/>
            <a:ext cx="520148" cy="384312"/>
          </a:xfrm>
          <a:prstGeom prst="ellipse">
            <a:avLst/>
          </a:prstGeom>
          <a:noFill/>
          <a:ln w="3175">
            <a:solidFill>
              <a:srgbClr val="FF0000">
                <a:alpha val="36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F10C5F7-4234-44F3-91EE-8732D5F589F5}"/>
              </a:ext>
            </a:extLst>
          </p:cNvPr>
          <p:cNvSpPr/>
          <p:nvPr/>
        </p:nvSpPr>
        <p:spPr>
          <a:xfrm>
            <a:off x="3733800" y="3518451"/>
            <a:ext cx="520149" cy="384312"/>
          </a:xfrm>
          <a:prstGeom prst="ellipse">
            <a:avLst/>
          </a:prstGeom>
          <a:noFill/>
          <a:ln>
            <a:solidFill>
              <a:srgbClr val="FF0000">
                <a:alpha val="36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093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23</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965137"/>
            <a:ext cx="10515600" cy="4351338"/>
          </a:xfrm>
        </p:spPr>
        <p:txBody>
          <a:bodyPr>
            <a:normAutofit/>
          </a:bodyPr>
          <a:lstStyle/>
          <a:p>
            <a:pPr>
              <a:buFont typeface="Wingdings" panose="05000000000000000000" pitchFamily="2" charset="2"/>
              <a:buChar char="§"/>
            </a:pPr>
            <a:r>
              <a:rPr lang="en-US" b="1" dirty="0"/>
              <a:t>Server</a:t>
            </a:r>
          </a:p>
          <a:p>
            <a:pPr marL="0" indent="0">
              <a:buNone/>
            </a:pPr>
            <a:r>
              <a:rPr lang="en-US" b="1" dirty="0"/>
              <a:t>Representation of the parking car information, time spent in the slot and the parking cost</a:t>
            </a:r>
          </a:p>
          <a:p>
            <a:pPr marL="858838" indent="0">
              <a:buNone/>
            </a:pPr>
            <a:endParaRPr lang="en-US" sz="1800" dirty="0"/>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45" y="2950211"/>
            <a:ext cx="9114310" cy="2962401"/>
          </a:xfrm>
          <a:prstGeom prst="rect">
            <a:avLst/>
          </a:prstGeom>
        </p:spPr>
      </p:pic>
    </p:spTree>
    <p:extLst>
      <p:ext uri="{BB962C8B-B14F-4D97-AF65-F5344CB8AC3E}">
        <p14:creationId xmlns:p14="http://schemas.microsoft.com/office/powerpoint/2010/main" val="1070930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24</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599" y="963632"/>
            <a:ext cx="10515600" cy="4351338"/>
          </a:xfrm>
        </p:spPr>
        <p:txBody>
          <a:bodyPr>
            <a:normAutofit/>
          </a:bodyPr>
          <a:lstStyle/>
          <a:p>
            <a:pPr>
              <a:buFont typeface="Wingdings" panose="05000000000000000000" pitchFamily="2" charset="2"/>
              <a:buChar char="§"/>
            </a:pPr>
            <a:r>
              <a:rPr lang="en-US" b="1" dirty="0"/>
              <a:t>Server</a:t>
            </a:r>
          </a:p>
          <a:p>
            <a:pPr marL="0" indent="0">
              <a:buNone/>
            </a:pPr>
            <a:r>
              <a:rPr lang="en-US" b="1" dirty="0"/>
              <a:t>Declaration of fire alarm when a fuel gas is detected</a:t>
            </a:r>
          </a:p>
          <a:p>
            <a:pPr marL="858838" indent="0">
              <a:buNone/>
            </a:pPr>
            <a:endParaRPr lang="en-US" sz="1800" dirty="0"/>
          </a:p>
          <a:p>
            <a:pPr marL="858838" indent="0">
              <a:buNone/>
            </a:pPr>
            <a:endParaRPr lang="en-US" sz="1800" dirty="0"/>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27" y="2514600"/>
            <a:ext cx="9879745" cy="3689350"/>
          </a:xfrm>
          <a:prstGeom prst="rect">
            <a:avLst/>
          </a:prstGeom>
        </p:spPr>
      </p:pic>
    </p:spTree>
    <p:extLst>
      <p:ext uri="{BB962C8B-B14F-4D97-AF65-F5344CB8AC3E}">
        <p14:creationId xmlns:p14="http://schemas.microsoft.com/office/powerpoint/2010/main" val="1070930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25C5-30A7-4C8A-A223-7E8ADB025BFB}"/>
              </a:ext>
            </a:extLst>
          </p:cNvPr>
          <p:cNvSpPr>
            <a:spLocks noGrp="1"/>
          </p:cNvSpPr>
          <p:nvPr>
            <p:ph type="ctrTitle"/>
          </p:nvPr>
        </p:nvSpPr>
        <p:spPr/>
        <p:txBody>
          <a:bodyPr/>
          <a:lstStyle/>
          <a:p>
            <a:r>
              <a:rPr lang="en-US" b="1" dirty="0">
                <a:solidFill>
                  <a:schemeClr val="accent1"/>
                </a:solidFill>
              </a:rPr>
              <a:t>SPS Android Application</a:t>
            </a:r>
          </a:p>
        </p:txBody>
      </p:sp>
      <p:sp>
        <p:nvSpPr>
          <p:cNvPr id="3" name="Subtitle 2">
            <a:extLst>
              <a:ext uri="{FF2B5EF4-FFF2-40B4-BE49-F238E27FC236}">
                <a16:creationId xmlns:a16="http://schemas.microsoft.com/office/drawing/2014/main" id="{BC3B40C9-33C8-49CE-AADE-DAAB6E80B6A3}"/>
              </a:ext>
            </a:extLst>
          </p:cNvPr>
          <p:cNvSpPr>
            <a:spLocks noGrp="1"/>
          </p:cNvSpPr>
          <p:nvPr>
            <p:ph type="subTitle" idx="1"/>
          </p:nvPr>
        </p:nvSpPr>
        <p:spPr/>
        <p:txBody>
          <a:bodyPr/>
          <a:lstStyle/>
          <a:p>
            <a:r>
              <a:rPr lang="en-US" dirty="0">
                <a:solidFill>
                  <a:srgbClr val="000000"/>
                </a:solidFill>
              </a:rPr>
              <a:t>APPLICATION DEVELOPMENT </a:t>
            </a:r>
            <a:endParaRPr lang="en-US" dirty="0"/>
          </a:p>
        </p:txBody>
      </p:sp>
      <p:sp>
        <p:nvSpPr>
          <p:cNvPr id="4" name="Date Placeholder 3">
            <a:extLst>
              <a:ext uri="{FF2B5EF4-FFF2-40B4-BE49-F238E27FC236}">
                <a16:creationId xmlns:a16="http://schemas.microsoft.com/office/drawing/2014/main" id="{13ED54B1-0B98-4F5C-BB8F-FD823608F374}"/>
              </a:ext>
            </a:extLst>
          </p:cNvPr>
          <p:cNvSpPr>
            <a:spLocks noGrp="1"/>
          </p:cNvSpPr>
          <p:nvPr>
            <p:ph type="dt" sz="half" idx="10"/>
          </p:nvPr>
        </p:nvSpPr>
        <p:spPr/>
        <p:txBody>
          <a:bodyPr/>
          <a:lstStyle/>
          <a:p>
            <a:fld id="{B7AD596A-E70F-4AC9-B3A0-7E439D0685DE}" type="datetime1">
              <a:rPr lang="en-US" smtClean="0"/>
              <a:t>7/6/2018</a:t>
            </a:fld>
            <a:endParaRPr lang="en-US"/>
          </a:p>
        </p:txBody>
      </p:sp>
      <p:sp>
        <p:nvSpPr>
          <p:cNvPr id="5" name="Slide Number Placeholder 4">
            <a:extLst>
              <a:ext uri="{FF2B5EF4-FFF2-40B4-BE49-F238E27FC236}">
                <a16:creationId xmlns:a16="http://schemas.microsoft.com/office/drawing/2014/main" id="{F45FCDE0-FE8E-4358-BEB9-2C97D4427A2F}"/>
              </a:ext>
            </a:extLst>
          </p:cNvPr>
          <p:cNvSpPr>
            <a:spLocks noGrp="1"/>
          </p:cNvSpPr>
          <p:nvPr>
            <p:ph type="sldNum" sz="quarter" idx="12"/>
          </p:nvPr>
        </p:nvSpPr>
        <p:spPr/>
        <p:txBody>
          <a:bodyPr/>
          <a:lstStyle/>
          <a:p>
            <a:fld id="{2AC68EB9-1518-4D2F-B396-E9155C8E5519}" type="slidenum">
              <a:rPr lang="en-US" smtClean="0"/>
              <a:t>25</a:t>
            </a:fld>
            <a:endParaRPr lang="en-US"/>
          </a:p>
        </p:txBody>
      </p:sp>
    </p:spTree>
    <p:extLst>
      <p:ext uri="{BB962C8B-B14F-4D97-AF65-F5344CB8AC3E}">
        <p14:creationId xmlns:p14="http://schemas.microsoft.com/office/powerpoint/2010/main" val="308951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US" dirty="0"/>
          </a:p>
        </p:txBody>
      </p:sp>
      <p:sp>
        <p:nvSpPr>
          <p:cNvPr id="3" name="Content Placeholder 2"/>
          <p:cNvSpPr>
            <a:spLocks noGrp="1"/>
          </p:cNvSpPr>
          <p:nvPr>
            <p:ph idx="1"/>
          </p:nvPr>
        </p:nvSpPr>
        <p:spPr>
          <a:xfrm>
            <a:off x="838200" y="2688115"/>
            <a:ext cx="10515600" cy="3488847"/>
          </a:xfrm>
        </p:spPr>
        <p:txBody>
          <a:bodyPr/>
          <a:lstStyle/>
          <a:p>
            <a:endParaRPr lang="en-US" dirty="0"/>
          </a:p>
          <a:p>
            <a:endParaRPr lang="en-US" dirty="0"/>
          </a:p>
          <a:p>
            <a:r>
              <a:rPr lang="en-US" dirty="0"/>
              <a:t>An android application is a mobile software application developed for use on devices powered by Google's Android platform.</a:t>
            </a:r>
          </a:p>
          <a:p>
            <a:pPr marL="0" indent="0">
              <a:buNone/>
            </a:pPr>
            <a:endParaRPr lang="en-US" dirty="0"/>
          </a:p>
        </p:txBody>
      </p:sp>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26</a:t>
            </a:fld>
            <a:endParaRPr lang="en-US"/>
          </a:p>
        </p:txBody>
      </p:sp>
      <p:grpSp>
        <p:nvGrpSpPr>
          <p:cNvPr id="6" name="Group 5"/>
          <p:cNvGrpSpPr/>
          <p:nvPr/>
        </p:nvGrpSpPr>
        <p:grpSpPr>
          <a:xfrm>
            <a:off x="588973" y="658561"/>
            <a:ext cx="11141990" cy="1310400"/>
            <a:chOff x="0" y="7581"/>
            <a:chExt cx="11141990" cy="1310400"/>
          </a:xfrm>
        </p:grpSpPr>
        <p:sp>
          <p:nvSpPr>
            <p:cNvPr id="7" name="Rounded Rectangle 6"/>
            <p:cNvSpPr/>
            <p:nvPr/>
          </p:nvSpPr>
          <p:spPr>
            <a:xfrm>
              <a:off x="0" y="7581"/>
              <a:ext cx="1114199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63968" y="71549"/>
              <a:ext cx="1101405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algn="l" defTabSz="2489200">
                <a:lnSpc>
                  <a:spcPct val="90000"/>
                </a:lnSpc>
                <a:spcBef>
                  <a:spcPct val="0"/>
                </a:spcBef>
                <a:spcAft>
                  <a:spcPct val="35000"/>
                </a:spcAft>
              </a:pPr>
              <a:r>
                <a:rPr lang="en-US" sz="5600" b="1" kern="1200" dirty="0">
                  <a:latin typeface="Arial Rounded MT Bold" panose="020F0704030504030204" pitchFamily="34" charset="0"/>
                  <a:cs typeface="ae_AlArabiya" panose="02060603050605020204" pitchFamily="18" charset="-78"/>
                </a:rPr>
                <a:t> Android</a:t>
              </a:r>
              <a:endParaRPr lang="en-US" sz="5600" kern="1200" dirty="0">
                <a:latin typeface="Arial Rounded MT Bold" panose="020F0704030504030204" pitchFamily="34" charset="0"/>
                <a:cs typeface="ae_AlArabiya" panose="02060603050605020204" pitchFamily="18" charset="-78"/>
              </a:endParaRPr>
            </a:p>
          </p:txBody>
        </p:sp>
      </p:grpSp>
    </p:spTree>
    <p:extLst>
      <p:ext uri="{BB962C8B-B14F-4D97-AF65-F5344CB8AC3E}">
        <p14:creationId xmlns:p14="http://schemas.microsoft.com/office/powerpoint/2010/main" val="361297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2648-C4A0-4F3E-8601-ED51E13E1E7E}"/>
              </a:ext>
            </a:extLst>
          </p:cNvPr>
          <p:cNvSpPr>
            <a:spLocks noGrp="1"/>
          </p:cNvSpPr>
          <p:nvPr>
            <p:ph type="title"/>
          </p:nvPr>
        </p:nvSpPr>
        <p:spPr>
          <a:xfrm>
            <a:off x="838200" y="983456"/>
            <a:ext cx="10515600" cy="1325563"/>
          </a:xfrm>
        </p:spPr>
        <p:txBody>
          <a:bodyPr>
            <a:normAutofit fontScale="90000"/>
          </a:bodyPr>
          <a:lstStyle/>
          <a:p>
            <a:pPr marL="571500" indent="-571500">
              <a:buFont typeface="Wingdings" panose="05000000000000000000" pitchFamily="2" charset="2"/>
              <a:buChar char="§"/>
            </a:pPr>
            <a:r>
              <a:rPr lang="en-US" b="1" dirty="0">
                <a:latin typeface="+mn-lt"/>
              </a:rPr>
              <a:t>Android application software development</a:t>
            </a:r>
            <a:br>
              <a:rPr lang="en-US" b="1" dirty="0">
                <a:latin typeface="+mn-lt"/>
              </a:rPr>
            </a:br>
            <a:endParaRPr lang="en-US" dirty="0">
              <a:latin typeface="+mn-lt"/>
            </a:endParaRP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Android SDK</a:t>
            </a:r>
          </a:p>
          <a:p>
            <a:pPr marL="0" indent="0">
              <a:buNone/>
            </a:pPr>
            <a:r>
              <a:rPr lang="en-US" dirty="0"/>
              <a:t>	- android studio</a:t>
            </a:r>
          </a:p>
          <a:p>
            <a:pPr marL="0" indent="0">
              <a:buNone/>
            </a:pPr>
            <a:r>
              <a:rPr lang="en-US" dirty="0"/>
              <a:t>	- other SDKs</a:t>
            </a:r>
          </a:p>
          <a:p>
            <a:endParaRPr lang="en-US" dirty="0"/>
          </a:p>
        </p:txBody>
      </p:sp>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27</a:t>
            </a:fld>
            <a:endParaRPr lang="en-US"/>
          </a:p>
        </p:txBody>
      </p:sp>
    </p:spTree>
    <p:extLst>
      <p:ext uri="{BB962C8B-B14F-4D97-AF65-F5344CB8AC3E}">
        <p14:creationId xmlns:p14="http://schemas.microsoft.com/office/powerpoint/2010/main" val="1723808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C547-5576-4AA2-825F-1D02AE7F3DF6}"/>
              </a:ext>
            </a:extLst>
          </p:cNvPr>
          <p:cNvSpPr>
            <a:spLocks noGrp="1"/>
          </p:cNvSpPr>
          <p:nvPr>
            <p:ph type="title"/>
          </p:nvPr>
        </p:nvSpPr>
        <p:spPr>
          <a:xfrm>
            <a:off x="838200" y="791007"/>
            <a:ext cx="10515600" cy="1325563"/>
          </a:xfrm>
        </p:spPr>
        <p:txBody>
          <a:bodyPr/>
          <a:lstStyle/>
          <a:p>
            <a:pPr marL="571500" indent="-571500">
              <a:buFont typeface="Wingdings" panose="05000000000000000000" pitchFamily="2" charset="2"/>
              <a:buChar char="§"/>
            </a:pPr>
            <a:r>
              <a:rPr lang="en-US" b="1" dirty="0">
                <a:latin typeface="+mn-lt"/>
              </a:rPr>
              <a:t>Android development major parts</a:t>
            </a:r>
            <a:endParaRPr lang="en-US" dirty="0">
              <a:latin typeface="+mn-lt"/>
            </a:endParaRPr>
          </a:p>
        </p:txBody>
      </p:sp>
      <p:sp>
        <p:nvSpPr>
          <p:cNvPr id="3" name="Content Placeholder 2"/>
          <p:cNvSpPr>
            <a:spLocks noGrp="1"/>
          </p:cNvSpPr>
          <p:nvPr>
            <p:ph idx="1"/>
          </p:nvPr>
        </p:nvSpPr>
        <p:spPr/>
        <p:txBody>
          <a:bodyPr/>
          <a:lstStyle/>
          <a:p>
            <a:pPr marL="0" indent="0">
              <a:buNone/>
            </a:pPr>
            <a:endParaRPr lang="en-US" dirty="0">
              <a:latin typeface="Arial"/>
            </a:endParaRPr>
          </a:p>
          <a:p>
            <a:pPr marL="0" indent="0">
              <a:buNone/>
            </a:pPr>
            <a:endParaRPr lang="en-US" dirty="0">
              <a:latin typeface="Arial"/>
            </a:endParaRPr>
          </a:p>
          <a:p>
            <a:pPr marL="0" indent="0">
              <a:buNone/>
            </a:pPr>
            <a:r>
              <a:rPr lang="en-US" dirty="0"/>
              <a:t>1- XML (GUI part).</a:t>
            </a:r>
          </a:p>
          <a:p>
            <a:pPr marL="0" indent="0">
              <a:buNone/>
            </a:pPr>
            <a:r>
              <a:rPr lang="en-US" dirty="0"/>
              <a:t>2- Java (Interactive part). </a:t>
            </a:r>
          </a:p>
          <a:p>
            <a:pPr marL="0" indent="0">
              <a:buNone/>
            </a:pPr>
            <a:endParaRPr lang="en-US" dirty="0"/>
          </a:p>
        </p:txBody>
      </p:sp>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28</a:t>
            </a:fld>
            <a:endParaRPr lang="en-US"/>
          </a:p>
        </p:txBody>
      </p:sp>
    </p:spTree>
    <p:extLst>
      <p:ext uri="{BB962C8B-B14F-4D97-AF65-F5344CB8AC3E}">
        <p14:creationId xmlns:p14="http://schemas.microsoft.com/office/powerpoint/2010/main" val="217281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4228-0B97-4C41-961B-F47024CC3C49}"/>
              </a:ext>
            </a:extLst>
          </p:cNvPr>
          <p:cNvSpPr>
            <a:spLocks noGrp="1"/>
          </p:cNvSpPr>
          <p:nvPr>
            <p:ph type="title"/>
          </p:nvPr>
        </p:nvSpPr>
        <p:spPr>
          <a:xfrm>
            <a:off x="838200" y="983456"/>
            <a:ext cx="10515600" cy="1325563"/>
          </a:xfrm>
        </p:spPr>
        <p:txBody>
          <a:bodyPr/>
          <a:lstStyle/>
          <a:p>
            <a:pPr marL="571500" indent="-571500">
              <a:buFont typeface="Wingdings" panose="05000000000000000000" pitchFamily="2" charset="2"/>
              <a:buChar char="§"/>
            </a:pPr>
            <a:r>
              <a:rPr lang="en-US" b="1" dirty="0">
                <a:latin typeface="+mn-lt"/>
                <a:cs typeface="ae_AlArabiya" panose="02060603050605020204" pitchFamily="18" charset="-78"/>
              </a:rPr>
              <a:t> </a:t>
            </a:r>
            <a:r>
              <a:rPr lang="en-US" b="1" dirty="0">
                <a:latin typeface="+mn-lt"/>
              </a:rPr>
              <a:t>SPS Android Application</a:t>
            </a:r>
            <a:br>
              <a:rPr lang="en-US" b="1" dirty="0">
                <a:latin typeface="+mn-lt"/>
              </a:rPr>
            </a:br>
            <a:endParaRPr lang="en-US" dirty="0">
              <a:latin typeface="+mn-lt"/>
            </a:endParaRP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“S.P.S using Android application” provides the user an easy way to check the parking slots availability (empty/filled)</a:t>
            </a:r>
            <a:r>
              <a:rPr lang="en-US" b="1" dirty="0"/>
              <a:t>, </a:t>
            </a:r>
            <a:r>
              <a:rPr lang="en-US" dirty="0"/>
              <a:t>chooses an empty slot and sends its number to the car to auto-park.</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29</a:t>
            </a:fld>
            <a:endParaRPr lang="en-US"/>
          </a:p>
        </p:txBody>
      </p:sp>
    </p:spTree>
    <p:extLst>
      <p:ext uri="{BB962C8B-B14F-4D97-AF65-F5344CB8AC3E}">
        <p14:creationId xmlns:p14="http://schemas.microsoft.com/office/powerpoint/2010/main" val="272326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B957A7-F50E-4650-A56F-AEDDCF691A6A}"/>
              </a:ext>
            </a:extLst>
          </p:cNvPr>
          <p:cNvGraphicFramePr/>
          <p:nvPr>
            <p:extLst>
              <p:ext uri="{D42A27DB-BD31-4B8C-83A1-F6EECF244321}">
                <p14:modId xmlns:p14="http://schemas.microsoft.com/office/powerpoint/2010/main" val="361399730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14347" y="2042785"/>
            <a:ext cx="10878439" cy="4341144"/>
          </a:xfrm>
        </p:spPr>
        <p:txBody>
          <a:bodyPr>
            <a:normAutofit/>
          </a:bodyPr>
          <a:lstStyle/>
          <a:p>
            <a:pPr marL="0" indent="0">
              <a:buNone/>
            </a:pPr>
            <a:endParaRPr lang="en-US" b="1" dirty="0"/>
          </a:p>
          <a:p>
            <a:pPr>
              <a:buFont typeface="Wingdings" panose="05000000000000000000" pitchFamily="2" charset="2"/>
              <a:buChar char="§"/>
            </a:pPr>
            <a:r>
              <a:rPr lang="en-US" b="1" dirty="0">
                <a:solidFill>
                  <a:schemeClr val="accent1"/>
                </a:solidFill>
              </a:rPr>
              <a:t>Introduction</a:t>
            </a:r>
          </a:p>
          <a:p>
            <a:pPr>
              <a:buFont typeface="Wingdings" panose="05000000000000000000" pitchFamily="2" charset="2"/>
              <a:buChar char="§"/>
            </a:pPr>
            <a:r>
              <a:rPr lang="en-US" b="1" dirty="0">
                <a:solidFill>
                  <a:schemeClr val="accent1"/>
                </a:solidFill>
              </a:rPr>
              <a:t>IoT car garage</a:t>
            </a:r>
          </a:p>
          <a:p>
            <a:pPr>
              <a:buFont typeface="Wingdings" panose="05000000000000000000" pitchFamily="2" charset="2"/>
              <a:buChar char="§"/>
            </a:pPr>
            <a:r>
              <a:rPr lang="en-US" b="1" dirty="0">
                <a:solidFill>
                  <a:schemeClr val="accent1"/>
                </a:solidFill>
              </a:rPr>
              <a:t>Mobile application</a:t>
            </a:r>
          </a:p>
          <a:p>
            <a:pPr>
              <a:buFont typeface="Wingdings" panose="05000000000000000000" pitchFamily="2" charset="2"/>
              <a:buChar char="§"/>
            </a:pPr>
            <a:r>
              <a:rPr lang="en-US" b="1" dirty="0">
                <a:solidFill>
                  <a:schemeClr val="accent1"/>
                </a:solidFill>
              </a:rPr>
              <a:t>Self-parking robot</a:t>
            </a:r>
          </a:p>
          <a:p>
            <a:pPr>
              <a:buFont typeface="Wingdings" panose="05000000000000000000" pitchFamily="2" charset="2"/>
              <a:buChar char="§"/>
            </a:pPr>
            <a:r>
              <a:rPr lang="en-US" b="1" dirty="0">
                <a:solidFill>
                  <a:schemeClr val="accent1"/>
                </a:solidFill>
              </a:rPr>
              <a:t>Conclusion and future work</a:t>
            </a:r>
          </a:p>
          <a:p>
            <a:pPr>
              <a:buFont typeface="Wingdings" panose="05000000000000000000" pitchFamily="2" charset="2"/>
              <a:buChar char="§"/>
            </a:pPr>
            <a:endParaRPr lang="en-US" b="1"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3</a:t>
            </a:fld>
            <a:endParaRPr lang="en-US"/>
          </a:p>
        </p:txBody>
      </p:sp>
    </p:spTree>
    <p:extLst>
      <p:ext uri="{BB962C8B-B14F-4D97-AF65-F5344CB8AC3E}">
        <p14:creationId xmlns:p14="http://schemas.microsoft.com/office/powerpoint/2010/main" val="3361101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710-154A-4596-9DDE-F3941205A03C}"/>
              </a:ext>
            </a:extLst>
          </p:cNvPr>
          <p:cNvSpPr>
            <a:spLocks noGrp="1"/>
          </p:cNvSpPr>
          <p:nvPr>
            <p:ph type="title"/>
          </p:nvPr>
        </p:nvSpPr>
        <p:spPr>
          <a:xfrm>
            <a:off x="842530" y="929126"/>
            <a:ext cx="10515600" cy="1325563"/>
          </a:xfrm>
        </p:spPr>
        <p:txBody>
          <a:bodyPr/>
          <a:lstStyle/>
          <a:p>
            <a:pPr marL="571500" indent="-571500">
              <a:buFont typeface="Wingdings" panose="05000000000000000000" pitchFamily="2" charset="2"/>
              <a:buChar char="§"/>
            </a:pPr>
            <a:r>
              <a:rPr lang="en-US" b="1" dirty="0">
                <a:latin typeface="+mn-lt"/>
                <a:cs typeface="ae_AlArabiya" panose="02060603050605020204" pitchFamily="18" charset="-78"/>
              </a:rPr>
              <a:t> </a:t>
            </a:r>
            <a:r>
              <a:rPr lang="en-US" b="1" dirty="0">
                <a:latin typeface="+mn-lt"/>
              </a:rPr>
              <a:t>Part one: GUI </a:t>
            </a:r>
            <a:br>
              <a:rPr lang="en-US" b="1" dirty="0">
                <a:latin typeface="+mn-lt"/>
              </a:rPr>
            </a:br>
            <a:endParaRPr lang="en-US" dirty="0">
              <a:latin typeface="+mn-lt"/>
            </a:endParaRPr>
          </a:p>
        </p:txBody>
      </p:sp>
      <p:pic>
        <p:nvPicPr>
          <p:cNvPr id="9" name="Content Placeholder 8"/>
          <p:cNvPicPr>
            <a:picLocks noGrp="1"/>
          </p:cNvPicPr>
          <p:nvPr>
            <p:ph idx="1"/>
          </p:nvPr>
        </p:nvPicPr>
        <p:blipFill>
          <a:blip r:embed="rId2"/>
          <a:stretch>
            <a:fillRect/>
          </a:stretch>
        </p:blipFill>
        <p:spPr>
          <a:xfrm>
            <a:off x="2428875" y="2220119"/>
            <a:ext cx="7334250" cy="3562350"/>
          </a:xfrm>
          <a:prstGeom prst="rect">
            <a:avLst/>
          </a:prstGeom>
          <a:ln>
            <a:noFill/>
          </a:ln>
        </p:spPr>
      </p:pic>
      <p:sp>
        <p:nvSpPr>
          <p:cNvPr id="4" name="Date Placeholder 3"/>
          <p:cNvSpPr>
            <a:spLocks noGrp="1"/>
          </p:cNvSpPr>
          <p:nvPr>
            <p:ph type="dt" sz="half" idx="10"/>
          </p:nvPr>
        </p:nvSpPr>
        <p:spPr/>
        <p:txBody>
          <a:bodyPr/>
          <a:lstStyle/>
          <a:p>
            <a:fld id="{DB25C9F9-3474-4C32-AB05-7516BD1D9389}" type="datetime1">
              <a:rPr lang="en-US" smtClean="0"/>
              <a:t>7/6/2018</a:t>
            </a:fld>
            <a:endParaRPr lang="en-US" dirty="0"/>
          </a:p>
        </p:txBody>
      </p:sp>
      <p:sp>
        <p:nvSpPr>
          <p:cNvPr id="5" name="Slide Number Placeholder 4"/>
          <p:cNvSpPr>
            <a:spLocks noGrp="1"/>
          </p:cNvSpPr>
          <p:nvPr>
            <p:ph type="sldNum" sz="quarter" idx="12"/>
          </p:nvPr>
        </p:nvSpPr>
        <p:spPr/>
        <p:txBody>
          <a:bodyPr/>
          <a:lstStyle/>
          <a:p>
            <a:fld id="{2AC68EB9-1518-4D2F-B396-E9155C8E5519}" type="slidenum">
              <a:rPr lang="en-US" smtClean="0"/>
              <a:t>30</a:t>
            </a:fld>
            <a:endParaRPr lang="en-US"/>
          </a:p>
        </p:txBody>
      </p:sp>
      <p:sp>
        <p:nvSpPr>
          <p:cNvPr id="10" name="CustomShape 2"/>
          <p:cNvSpPr/>
          <p:nvPr/>
        </p:nvSpPr>
        <p:spPr>
          <a:xfrm>
            <a:off x="525005" y="1878848"/>
            <a:ext cx="9070920" cy="544863"/>
          </a:xfrm>
          <a:prstGeom prst="rect">
            <a:avLst/>
          </a:prstGeom>
          <a:noFill/>
          <a:ln>
            <a:noFill/>
          </a:ln>
        </p:spPr>
        <p:txBody>
          <a:bodyPr lIns="0" tIns="0" rIns="0" bIns="0"/>
          <a:lstStyle/>
          <a:p>
            <a:pPr>
              <a:lnSpc>
                <a:spcPct val="100000"/>
              </a:lnSpc>
            </a:pPr>
            <a:r>
              <a:rPr lang="en-US" sz="2800" dirty="0"/>
              <a:t>      Programming procedures</a:t>
            </a:r>
            <a:endParaRPr sz="2800" dirty="0"/>
          </a:p>
        </p:txBody>
      </p:sp>
    </p:spTree>
    <p:extLst>
      <p:ext uri="{BB962C8B-B14F-4D97-AF65-F5344CB8AC3E}">
        <p14:creationId xmlns:p14="http://schemas.microsoft.com/office/powerpoint/2010/main" val="246259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077A-AB3A-4FF2-8A35-DAC63C38D9C4}"/>
              </a:ext>
            </a:extLst>
          </p:cNvPr>
          <p:cNvSpPr>
            <a:spLocks noGrp="1"/>
          </p:cNvSpPr>
          <p:nvPr>
            <p:ph type="title"/>
          </p:nvPr>
        </p:nvSpPr>
        <p:spPr>
          <a:xfrm>
            <a:off x="838200" y="656071"/>
            <a:ext cx="10515600" cy="1325563"/>
          </a:xfrm>
        </p:spPr>
        <p:txBody>
          <a:bodyPr/>
          <a:lstStyle/>
          <a:p>
            <a:pPr marL="571500" indent="-571500">
              <a:buFont typeface="Wingdings" panose="05000000000000000000" pitchFamily="2" charset="2"/>
              <a:buChar char="§"/>
            </a:pPr>
            <a:r>
              <a:rPr lang="en-US" b="1" dirty="0">
                <a:latin typeface="+mn-lt"/>
              </a:rPr>
              <a:t>SPS User Interface</a:t>
            </a:r>
            <a:endParaRPr lang="en-US" dirty="0">
              <a:latin typeface="+mn-lt"/>
            </a:endParaRPr>
          </a:p>
        </p:txBody>
      </p:sp>
      <p:pic>
        <p:nvPicPr>
          <p:cNvPr id="12" name="Content Placeholder 11">
            <a:extLst>
              <a:ext uri="{FF2B5EF4-FFF2-40B4-BE49-F238E27FC236}">
                <a16:creationId xmlns:a16="http://schemas.microsoft.com/office/drawing/2014/main" id="{72474192-D14D-418A-A121-F376FA6BE449}"/>
              </a:ext>
            </a:extLst>
          </p:cNvPr>
          <p:cNvPicPr>
            <a:picLocks noGrp="1" noChangeAspect="1"/>
          </p:cNvPicPr>
          <p:nvPr>
            <p:ph idx="1"/>
          </p:nvPr>
        </p:nvPicPr>
        <p:blipFill>
          <a:blip r:embed="rId2"/>
          <a:stretch>
            <a:fillRect/>
          </a:stretch>
        </p:blipFill>
        <p:spPr>
          <a:xfrm>
            <a:off x="3819525" y="2348706"/>
            <a:ext cx="4552950" cy="3305175"/>
          </a:xfrm>
          <a:prstGeom prst="rect">
            <a:avLst/>
          </a:prstGeom>
        </p:spPr>
      </p:pic>
      <p:sp>
        <p:nvSpPr>
          <p:cNvPr id="5" name="Slide Number Placeholder 4"/>
          <p:cNvSpPr>
            <a:spLocks noGrp="1"/>
          </p:cNvSpPr>
          <p:nvPr>
            <p:ph type="sldNum" sz="quarter" idx="12"/>
          </p:nvPr>
        </p:nvSpPr>
        <p:spPr/>
        <p:txBody>
          <a:bodyPr/>
          <a:lstStyle/>
          <a:p>
            <a:fld id="{2AC68EB9-1518-4D2F-B396-E9155C8E5519}" type="slidenum">
              <a:rPr lang="en-US" smtClean="0"/>
              <a:t>31</a:t>
            </a:fld>
            <a:endParaRPr lang="en-US"/>
          </a:p>
        </p:txBody>
      </p:sp>
      <p:sp>
        <p:nvSpPr>
          <p:cNvPr id="13" name="Rectangle 12"/>
          <p:cNvSpPr/>
          <p:nvPr/>
        </p:nvSpPr>
        <p:spPr>
          <a:xfrm>
            <a:off x="1531343" y="2592054"/>
            <a:ext cx="6588087" cy="800219"/>
          </a:xfrm>
          <a:prstGeom prst="rect">
            <a:avLst/>
          </a:prstGeom>
        </p:spPr>
        <p:txBody>
          <a:bodyPr wrap="square">
            <a:spAutoFit/>
          </a:bodyPr>
          <a:lstStyle/>
          <a:p>
            <a:r>
              <a:rPr lang="en-US" sz="2800" dirty="0"/>
              <a:t>Layouts </a:t>
            </a:r>
          </a:p>
          <a:p>
            <a:pPr lvl="1"/>
            <a:r>
              <a:rPr lang="en-US" dirty="0"/>
              <a:t>- Views</a:t>
            </a:r>
          </a:p>
        </p:txBody>
      </p:sp>
      <p:sp>
        <p:nvSpPr>
          <p:cNvPr id="7" name="Date Placeholder 3">
            <a:extLst>
              <a:ext uri="{FF2B5EF4-FFF2-40B4-BE49-F238E27FC236}">
                <a16:creationId xmlns:a16="http://schemas.microsoft.com/office/drawing/2014/main" id="{E856683C-B946-4E2C-8F7A-7E2493CA3AAA}"/>
              </a:ext>
            </a:extLst>
          </p:cNvPr>
          <p:cNvSpPr>
            <a:spLocks noGrp="1"/>
          </p:cNvSpPr>
          <p:nvPr>
            <p:ph type="dt" sz="half" idx="10"/>
          </p:nvPr>
        </p:nvSpPr>
        <p:spPr>
          <a:xfrm>
            <a:off x="838200" y="6356350"/>
            <a:ext cx="2743200" cy="365125"/>
          </a:xfrm>
        </p:spPr>
        <p:txBody>
          <a:bodyPr/>
          <a:lstStyle/>
          <a:p>
            <a:fld id="{DB25C9F9-3474-4C32-AB05-7516BD1D9389}" type="datetime1">
              <a:rPr lang="en-US" smtClean="0"/>
              <a:t>7/6/2018</a:t>
            </a:fld>
            <a:endParaRPr lang="en-US" dirty="0"/>
          </a:p>
        </p:txBody>
      </p:sp>
    </p:spTree>
    <p:extLst>
      <p:ext uri="{BB962C8B-B14F-4D97-AF65-F5344CB8AC3E}">
        <p14:creationId xmlns:p14="http://schemas.microsoft.com/office/powerpoint/2010/main" val="138261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C68EB9-1518-4D2F-B396-E9155C8E5519}" type="slidenum">
              <a:rPr lang="en-US" smtClean="0"/>
              <a:t>32</a:t>
            </a:fld>
            <a:endParaRPr lang="en-US"/>
          </a:p>
        </p:txBody>
      </p:sp>
      <p:pic>
        <p:nvPicPr>
          <p:cNvPr id="6" name="Content Placeholder 5"/>
          <p:cNvPicPr>
            <a:picLocks noGrp="1"/>
          </p:cNvPicPr>
          <p:nvPr>
            <p:ph idx="1"/>
          </p:nvPr>
        </p:nvPicPr>
        <p:blipFill>
          <a:blip r:embed="rId2"/>
          <a:stretch>
            <a:fillRect/>
          </a:stretch>
        </p:blipFill>
        <p:spPr>
          <a:xfrm>
            <a:off x="7454422" y="1358901"/>
            <a:ext cx="2527778" cy="4351338"/>
          </a:xfrm>
          <a:prstGeom prst="rect">
            <a:avLst/>
          </a:prstGeom>
          <a:ln>
            <a:noFill/>
          </a:ln>
        </p:spPr>
      </p:pic>
      <p:sp>
        <p:nvSpPr>
          <p:cNvPr id="7" name="Rectangle 6"/>
          <p:cNvSpPr/>
          <p:nvPr/>
        </p:nvSpPr>
        <p:spPr>
          <a:xfrm>
            <a:off x="0" y="2734351"/>
            <a:ext cx="7454422" cy="800219"/>
          </a:xfrm>
          <a:prstGeom prst="rect">
            <a:avLst/>
          </a:prstGeom>
        </p:spPr>
        <p:txBody>
          <a:bodyPr wrap="square">
            <a:spAutoFit/>
          </a:bodyPr>
          <a:lstStyle/>
          <a:p>
            <a:pPr>
              <a:lnSpc>
                <a:spcPct val="100000"/>
              </a:lnSpc>
              <a:buSzPct val="45000"/>
            </a:pPr>
            <a:r>
              <a:rPr lang="en-US" sz="2800" dirty="0"/>
              <a:t>		Layout1 (to garage)</a:t>
            </a:r>
          </a:p>
          <a:p>
            <a:pPr lvl="1">
              <a:lnSpc>
                <a:spcPct val="100000"/>
              </a:lnSpc>
              <a:buSzPct val="75000"/>
            </a:pPr>
            <a:r>
              <a:rPr lang="en-US" dirty="0"/>
              <a:t>			-  Layout programming procedures.</a:t>
            </a:r>
          </a:p>
        </p:txBody>
      </p:sp>
    </p:spTree>
    <p:extLst>
      <p:ext uri="{BB962C8B-B14F-4D97-AF65-F5344CB8AC3E}">
        <p14:creationId xmlns:p14="http://schemas.microsoft.com/office/powerpoint/2010/main" val="3276688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33</a:t>
            </a:fld>
            <a:endParaRPr lang="en-US"/>
          </a:p>
        </p:txBody>
      </p:sp>
      <p:pic>
        <p:nvPicPr>
          <p:cNvPr id="6" name="Content Placeholder 5"/>
          <p:cNvPicPr>
            <a:picLocks noGrp="1"/>
          </p:cNvPicPr>
          <p:nvPr>
            <p:ph idx="1"/>
          </p:nvPr>
        </p:nvPicPr>
        <p:blipFill>
          <a:blip r:embed="rId2"/>
          <a:stretch>
            <a:fillRect/>
          </a:stretch>
        </p:blipFill>
        <p:spPr>
          <a:xfrm>
            <a:off x="7454422" y="1407219"/>
            <a:ext cx="2527778" cy="4351338"/>
          </a:xfrm>
          <a:prstGeom prst="rect">
            <a:avLst/>
          </a:prstGeom>
          <a:ln>
            <a:noFill/>
          </a:ln>
        </p:spPr>
      </p:pic>
      <p:sp>
        <p:nvSpPr>
          <p:cNvPr id="7" name="Rectangle 6"/>
          <p:cNvSpPr/>
          <p:nvPr/>
        </p:nvSpPr>
        <p:spPr>
          <a:xfrm>
            <a:off x="0" y="2761302"/>
            <a:ext cx="8093103" cy="954107"/>
          </a:xfrm>
          <a:prstGeom prst="rect">
            <a:avLst/>
          </a:prstGeom>
        </p:spPr>
        <p:txBody>
          <a:bodyPr wrap="square">
            <a:spAutoFit/>
          </a:bodyPr>
          <a:lstStyle/>
          <a:p>
            <a:pPr>
              <a:lnSpc>
                <a:spcPct val="100000"/>
              </a:lnSpc>
              <a:buSzPct val="45000"/>
            </a:pPr>
            <a:r>
              <a:rPr lang="en-US" sz="2800" dirty="0"/>
              <a:t>		Layout2 (garage simulation)</a:t>
            </a:r>
          </a:p>
          <a:p>
            <a:pPr>
              <a:lnSpc>
                <a:spcPct val="100000"/>
              </a:lnSpc>
              <a:buSzPct val="45000"/>
            </a:pPr>
            <a:r>
              <a:rPr lang="en-US" sz="2800" dirty="0"/>
              <a:t>			</a:t>
            </a:r>
            <a:r>
              <a:rPr lang="en-US" dirty="0"/>
              <a:t>- Layout programming procedures.</a:t>
            </a:r>
          </a:p>
        </p:txBody>
      </p:sp>
    </p:spTree>
    <p:extLst>
      <p:ext uri="{BB962C8B-B14F-4D97-AF65-F5344CB8AC3E}">
        <p14:creationId xmlns:p14="http://schemas.microsoft.com/office/powerpoint/2010/main" val="2826805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34</a:t>
            </a:fld>
            <a:endParaRPr lang="en-US"/>
          </a:p>
        </p:txBody>
      </p:sp>
      <p:pic>
        <p:nvPicPr>
          <p:cNvPr id="6" name="Content Placeholder 5"/>
          <p:cNvPicPr>
            <a:picLocks noGrp="1"/>
          </p:cNvPicPr>
          <p:nvPr>
            <p:ph idx="1"/>
          </p:nvPr>
        </p:nvPicPr>
        <p:blipFill>
          <a:blip r:embed="rId2"/>
          <a:stretch>
            <a:fillRect/>
          </a:stretch>
        </p:blipFill>
        <p:spPr>
          <a:xfrm>
            <a:off x="7454422" y="1399967"/>
            <a:ext cx="2527778" cy="4351338"/>
          </a:xfrm>
          <a:prstGeom prst="rect">
            <a:avLst/>
          </a:prstGeom>
          <a:ln>
            <a:noFill/>
          </a:ln>
        </p:spPr>
      </p:pic>
      <p:sp>
        <p:nvSpPr>
          <p:cNvPr id="7" name="Rectangle 6"/>
          <p:cNvSpPr/>
          <p:nvPr/>
        </p:nvSpPr>
        <p:spPr>
          <a:xfrm>
            <a:off x="0" y="2608277"/>
            <a:ext cx="8610600" cy="954107"/>
          </a:xfrm>
          <a:prstGeom prst="rect">
            <a:avLst/>
          </a:prstGeom>
        </p:spPr>
        <p:txBody>
          <a:bodyPr wrap="square">
            <a:spAutoFit/>
          </a:bodyPr>
          <a:lstStyle/>
          <a:p>
            <a:pPr>
              <a:lnSpc>
                <a:spcPct val="100000"/>
              </a:lnSpc>
              <a:buSzPct val="45000"/>
            </a:pPr>
            <a:r>
              <a:rPr lang="en-US" sz="2800" dirty="0"/>
              <a:t>		Layout2 (slot 1 is occupied)</a:t>
            </a:r>
          </a:p>
          <a:p>
            <a:pPr>
              <a:lnSpc>
                <a:spcPct val="100000"/>
              </a:lnSpc>
              <a:buSzPct val="45000"/>
            </a:pPr>
            <a:r>
              <a:rPr lang="en-US" sz="2800" dirty="0"/>
              <a:t>			</a:t>
            </a:r>
            <a:r>
              <a:rPr lang="en-US" dirty="0"/>
              <a:t>- Layout programming procedures.</a:t>
            </a:r>
          </a:p>
        </p:txBody>
      </p:sp>
    </p:spTree>
    <p:extLst>
      <p:ext uri="{BB962C8B-B14F-4D97-AF65-F5344CB8AC3E}">
        <p14:creationId xmlns:p14="http://schemas.microsoft.com/office/powerpoint/2010/main" val="3650479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67405"/>
            <a:ext cx="11353800" cy="4351338"/>
          </a:xfrm>
        </p:spPr>
        <p:txBody>
          <a:bodyPr/>
          <a:lstStyle/>
          <a:p>
            <a:pPr marL="0" indent="0">
              <a:lnSpc>
                <a:spcPct val="100000"/>
              </a:lnSpc>
              <a:buSzPct val="45000"/>
              <a:buNone/>
            </a:pPr>
            <a:endParaRPr lang="en-US" dirty="0"/>
          </a:p>
          <a:p>
            <a:pPr marL="0" indent="0">
              <a:lnSpc>
                <a:spcPct val="100000"/>
              </a:lnSpc>
              <a:buSzPct val="45000"/>
              <a:buNone/>
            </a:pPr>
            <a:endParaRPr lang="en-US" dirty="0"/>
          </a:p>
          <a:p>
            <a:pPr marL="0" indent="0">
              <a:lnSpc>
                <a:spcPct val="100000"/>
              </a:lnSpc>
              <a:buSzPct val="45000"/>
              <a:buNone/>
            </a:pPr>
            <a:r>
              <a:rPr lang="en-US" dirty="0"/>
              <a:t>		Layout3 (Bluetooth)</a:t>
            </a:r>
          </a:p>
          <a:p>
            <a:pPr marL="0" indent="0">
              <a:lnSpc>
                <a:spcPct val="100000"/>
              </a:lnSpc>
              <a:buSzPct val="45000"/>
              <a:buNone/>
            </a:pPr>
            <a:r>
              <a:rPr lang="en-US" sz="1800" dirty="0"/>
              <a:t>			- Layout programming procedures.</a:t>
            </a:r>
          </a:p>
          <a:p>
            <a:pPr marL="0" indent="0">
              <a:buNone/>
            </a:pPr>
            <a:endParaRPr lang="en-US" dirty="0"/>
          </a:p>
        </p:txBody>
      </p:sp>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35</a:t>
            </a:fld>
            <a:endParaRPr lang="en-US"/>
          </a:p>
        </p:txBody>
      </p:sp>
      <p:pic>
        <p:nvPicPr>
          <p:cNvPr id="6" name="Picture 5"/>
          <p:cNvPicPr/>
          <p:nvPr/>
        </p:nvPicPr>
        <p:blipFill>
          <a:blip r:embed="rId2"/>
          <a:stretch>
            <a:fillRect/>
          </a:stretch>
        </p:blipFill>
        <p:spPr>
          <a:xfrm>
            <a:off x="7518720" y="1452114"/>
            <a:ext cx="2463480" cy="4381920"/>
          </a:xfrm>
          <a:prstGeom prst="rect">
            <a:avLst/>
          </a:prstGeom>
          <a:ln>
            <a:noFill/>
          </a:ln>
        </p:spPr>
      </p:pic>
    </p:spTree>
    <p:extLst>
      <p:ext uri="{BB962C8B-B14F-4D97-AF65-F5344CB8AC3E}">
        <p14:creationId xmlns:p14="http://schemas.microsoft.com/office/powerpoint/2010/main" val="213697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lstStyle/>
          <a:p>
            <a:pPr marL="0" indent="0">
              <a:buNone/>
            </a:pPr>
            <a:r>
              <a:rPr lang="en-US" sz="1800" dirty="0"/>
              <a:t>.                 </a:t>
            </a:r>
            <a:r>
              <a:rPr lang="en-US" dirty="0"/>
              <a:t> </a:t>
            </a:r>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36</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4" descr="Image result for What are the main components in Android?">
            <a:extLst>
              <a:ext uri="{FF2B5EF4-FFF2-40B4-BE49-F238E27FC236}">
                <a16:creationId xmlns:a16="http://schemas.microsoft.com/office/drawing/2014/main" id="{AB8E8599-31C1-42C2-A2F6-3AEA48E01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91" y="2236357"/>
            <a:ext cx="10682566" cy="383381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32ADFF0-9EB7-43FE-A99B-4C8D730FB1A8}"/>
              </a:ext>
            </a:extLst>
          </p:cNvPr>
          <p:cNvGrpSpPr/>
          <p:nvPr/>
        </p:nvGrpSpPr>
        <p:grpSpPr>
          <a:xfrm>
            <a:off x="559091" y="515225"/>
            <a:ext cx="10515600" cy="1310400"/>
            <a:chOff x="0" y="7581"/>
            <a:chExt cx="10515600" cy="1310400"/>
          </a:xfrm>
        </p:grpSpPr>
        <p:sp>
          <p:nvSpPr>
            <p:cNvPr id="9" name="Rectangle: Rounded Corners 8">
              <a:extLst>
                <a:ext uri="{FF2B5EF4-FFF2-40B4-BE49-F238E27FC236}">
                  <a16:creationId xmlns:a16="http://schemas.microsoft.com/office/drawing/2014/main" id="{CFE23122-8E6C-4048-AAFC-22ACF2DED8D6}"/>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0EA33B3C-A586-42D3-B755-F79315055363}"/>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5400" b="1" dirty="0">
                  <a:latin typeface="Arial Rounded MT Bold" panose="020F0704030504030204" pitchFamily="34" charset="0"/>
                  <a:cs typeface="ae_AlArabiya" panose="02060603050605020204" pitchFamily="18" charset="-78"/>
                </a:rPr>
                <a:t>Main components of Android</a:t>
              </a:r>
              <a:endParaRPr lang="en-US" sz="5400" kern="1200" dirty="0">
                <a:latin typeface="Arial Rounded MT Bold" panose="020F0704030504030204" pitchFamily="34" charset="0"/>
              </a:endParaRPr>
            </a:p>
          </p:txBody>
        </p:sp>
      </p:grpSp>
    </p:spTree>
    <p:extLst>
      <p:ext uri="{BB962C8B-B14F-4D97-AF65-F5344CB8AC3E}">
        <p14:creationId xmlns:p14="http://schemas.microsoft.com/office/powerpoint/2010/main" val="550672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lstStyle/>
          <a:p>
            <a:pPr marL="0" indent="0">
              <a:buNone/>
            </a:pPr>
            <a:r>
              <a:rPr lang="en-US" sz="1800" dirty="0"/>
              <a:t>.                 </a:t>
            </a:r>
            <a:r>
              <a:rPr lang="en-US" dirty="0"/>
              <a:t> </a:t>
            </a:r>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37</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8" name="Picture 2" descr="https://lh3.googleusercontent.com/SljPi41bVOAUFunvRFipa1GGA5j2mN91M32GKJHHSzNXDgdyLmI2un9jAYK18w80VX4K-zBiddxNR3S6uj2EgW-ipMXTN1OW_pa2xqSG4CFaL_o-ZXvQZ5gnOTb3bxqPU681dSbF">
            <a:extLst>
              <a:ext uri="{FF2B5EF4-FFF2-40B4-BE49-F238E27FC236}">
                <a16:creationId xmlns:a16="http://schemas.microsoft.com/office/drawing/2014/main" id="{8D2750EF-74D8-4F45-A3BD-032298FCCB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852130"/>
            <a:ext cx="252649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5.googleusercontent.com/n6ifqjuu6aZgDiV_F0dYCdCDN67807-X7nDa8JXJ0T4oCigCmyjn006852A6IynmlF8MiqblF1KyEMKpSO8uMhVjnXdXaOTnXeDop4mdet3ZWqL3gvFtg8duaC9Z8PJR8rOipltb">
            <a:extLst>
              <a:ext uri="{FF2B5EF4-FFF2-40B4-BE49-F238E27FC236}">
                <a16:creationId xmlns:a16="http://schemas.microsoft.com/office/drawing/2014/main" id="{A5555039-DEFB-4C54-BC4B-BFB8DAC591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0368" y="1852130"/>
            <a:ext cx="2551815" cy="43513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lh3.googleusercontent.com/c8X0rqCrpxEsnyc8fyMiMjPdIK2ljc_qa9kFf8ftHZ7CtQ5qVAguua-xTC7ULDV2tWtb3qbGt71-ZS6LQWZX5t7_ncMe-lJWMftOh65W6S9jZD7VDnwrD_SLFm_xHG5NGtVNm1bc">
            <a:extLst>
              <a:ext uri="{FF2B5EF4-FFF2-40B4-BE49-F238E27FC236}">
                <a16:creationId xmlns:a16="http://schemas.microsoft.com/office/drawing/2014/main" id="{E0F45CC4-ABE9-4EC4-A41A-FC10FFAC6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6969" y="1852131"/>
            <a:ext cx="2551815" cy="435133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ED8432A-DEC0-4B49-9EAF-836C1B36542E}"/>
              </a:ext>
            </a:extLst>
          </p:cNvPr>
          <p:cNvGrpSpPr/>
          <p:nvPr/>
        </p:nvGrpSpPr>
        <p:grpSpPr>
          <a:xfrm>
            <a:off x="638929" y="446869"/>
            <a:ext cx="10515600" cy="1310400"/>
            <a:chOff x="0" y="7581"/>
            <a:chExt cx="10515600" cy="1310400"/>
          </a:xfrm>
        </p:grpSpPr>
        <p:sp>
          <p:nvSpPr>
            <p:cNvPr id="13" name="Rectangle: Rounded Corners 12">
              <a:extLst>
                <a:ext uri="{FF2B5EF4-FFF2-40B4-BE49-F238E27FC236}">
                  <a16:creationId xmlns:a16="http://schemas.microsoft.com/office/drawing/2014/main" id="{A13DC3A4-867B-4B01-B70E-6CE4B232F187}"/>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6DAE3420-87BC-42EA-BF4B-058AA7A4EDB3}"/>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5400" b="1" dirty="0">
                  <a:latin typeface="Arial Rounded MT Bold" panose="020F0704030504030204" pitchFamily="34" charset="0"/>
                  <a:cs typeface="ae_AlArabiya" panose="02060603050605020204" pitchFamily="18" charset="-78"/>
                </a:rPr>
                <a:t>Activities and services</a:t>
              </a:r>
              <a:endParaRPr lang="en-US" sz="5400" kern="1200" dirty="0">
                <a:latin typeface="Arial Rounded MT Bold" panose="020F0704030504030204" pitchFamily="34" charset="0"/>
              </a:endParaRPr>
            </a:p>
          </p:txBody>
        </p:sp>
      </p:grpSp>
    </p:spTree>
    <p:extLst>
      <p:ext uri="{BB962C8B-B14F-4D97-AF65-F5344CB8AC3E}">
        <p14:creationId xmlns:p14="http://schemas.microsoft.com/office/powerpoint/2010/main" val="3636004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normAutofit/>
          </a:bodyPr>
          <a:lstStyle/>
          <a:p>
            <a:r>
              <a:rPr lang="en-US" sz="1800" dirty="0"/>
              <a:t>Declare objects in the beginning of the activity as a field. </a:t>
            </a:r>
          </a:p>
          <a:p>
            <a:r>
              <a:rPr lang="en-US" sz="1800" dirty="0"/>
              <a:t>Objects from XML initialized using </a:t>
            </a:r>
            <a:r>
              <a:rPr lang="en-US" sz="1800" dirty="0" err="1"/>
              <a:t>findViewById</a:t>
            </a:r>
            <a:r>
              <a:rPr lang="en-US" sz="1800" dirty="0"/>
              <a:t>() method. </a:t>
            </a:r>
          </a:p>
          <a:p>
            <a:r>
              <a:rPr lang="en-US" sz="1800" dirty="0"/>
              <a:t>Any other variable may be initialized in the method at which it is used at or in the </a:t>
            </a:r>
            <a:r>
              <a:rPr lang="en-US" sz="1800" dirty="0" err="1"/>
              <a:t>onCreate</a:t>
            </a:r>
            <a:r>
              <a:rPr lang="en-US" sz="1800" dirty="0"/>
              <a:t>() method.</a:t>
            </a:r>
          </a:p>
          <a:p>
            <a:pPr marL="0" indent="0">
              <a:buNone/>
            </a:pPr>
            <a:endParaRPr lang="en-US" sz="1800" dirty="0"/>
          </a:p>
          <a:p>
            <a:pPr marL="1149350" indent="0">
              <a:buNone/>
              <a:tabLst>
                <a:tab pos="1204913" algn="l"/>
              </a:tabLst>
            </a:pPr>
            <a:endParaRPr lang="en-US" sz="1800" dirty="0"/>
          </a:p>
          <a:p>
            <a:pPr marL="0" indent="0">
              <a:buNone/>
              <a:tabLst>
                <a:tab pos="1204913" algn="l"/>
              </a:tabLst>
            </a:pPr>
            <a:r>
              <a:rPr lang="en-US" sz="1800" dirty="0"/>
              <a:t>         </a:t>
            </a:r>
            <a:r>
              <a:rPr lang="en-US" dirty="0"/>
              <a:t> </a:t>
            </a:r>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38</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6E57C095-9CFF-4F51-8DD8-0801CA45167D}"/>
              </a:ext>
            </a:extLst>
          </p:cNvPr>
          <p:cNvPicPr>
            <a:picLocks noChangeAspect="1"/>
          </p:cNvPicPr>
          <p:nvPr/>
        </p:nvPicPr>
        <p:blipFill>
          <a:blip r:embed="rId2"/>
          <a:stretch>
            <a:fillRect/>
          </a:stretch>
        </p:blipFill>
        <p:spPr>
          <a:xfrm>
            <a:off x="1194909" y="3546761"/>
            <a:ext cx="4176985" cy="503583"/>
          </a:xfrm>
          <a:prstGeom prst="rect">
            <a:avLst/>
          </a:prstGeom>
        </p:spPr>
      </p:pic>
      <p:pic>
        <p:nvPicPr>
          <p:cNvPr id="8" name="Picture 7">
            <a:extLst>
              <a:ext uri="{FF2B5EF4-FFF2-40B4-BE49-F238E27FC236}">
                <a16:creationId xmlns:a16="http://schemas.microsoft.com/office/drawing/2014/main" id="{8CF895F1-BF11-4DCA-8669-A4021CB683E3}"/>
              </a:ext>
            </a:extLst>
          </p:cNvPr>
          <p:cNvPicPr>
            <a:picLocks noChangeAspect="1"/>
          </p:cNvPicPr>
          <p:nvPr/>
        </p:nvPicPr>
        <p:blipFill>
          <a:blip r:embed="rId3"/>
          <a:stretch>
            <a:fillRect/>
          </a:stretch>
        </p:blipFill>
        <p:spPr>
          <a:xfrm>
            <a:off x="1099932" y="4197924"/>
            <a:ext cx="4271962" cy="702366"/>
          </a:xfrm>
          <a:prstGeom prst="rect">
            <a:avLst/>
          </a:prstGeom>
        </p:spPr>
      </p:pic>
      <p:pic>
        <p:nvPicPr>
          <p:cNvPr id="9" name="Picture 8">
            <a:extLst>
              <a:ext uri="{FF2B5EF4-FFF2-40B4-BE49-F238E27FC236}">
                <a16:creationId xmlns:a16="http://schemas.microsoft.com/office/drawing/2014/main" id="{D84FCB7C-7DA3-4C59-B400-CB61BD21BCFC}"/>
              </a:ext>
            </a:extLst>
          </p:cNvPr>
          <p:cNvPicPr>
            <a:picLocks noChangeAspect="1"/>
          </p:cNvPicPr>
          <p:nvPr/>
        </p:nvPicPr>
        <p:blipFill>
          <a:blip r:embed="rId4"/>
          <a:stretch>
            <a:fillRect/>
          </a:stretch>
        </p:blipFill>
        <p:spPr>
          <a:xfrm>
            <a:off x="6066266" y="3213111"/>
            <a:ext cx="4727713" cy="1969626"/>
          </a:xfrm>
          <a:prstGeom prst="rect">
            <a:avLst/>
          </a:prstGeom>
        </p:spPr>
      </p:pic>
      <p:grpSp>
        <p:nvGrpSpPr>
          <p:cNvPr id="10" name="Group 9">
            <a:extLst>
              <a:ext uri="{FF2B5EF4-FFF2-40B4-BE49-F238E27FC236}">
                <a16:creationId xmlns:a16="http://schemas.microsoft.com/office/drawing/2014/main" id="{05819952-0DA6-4783-A467-F64663241C42}"/>
              </a:ext>
            </a:extLst>
          </p:cNvPr>
          <p:cNvGrpSpPr/>
          <p:nvPr/>
        </p:nvGrpSpPr>
        <p:grpSpPr>
          <a:xfrm>
            <a:off x="713509" y="309817"/>
            <a:ext cx="10515600" cy="1310400"/>
            <a:chOff x="0" y="7581"/>
            <a:chExt cx="10515600" cy="1310400"/>
          </a:xfrm>
        </p:grpSpPr>
        <p:sp>
          <p:nvSpPr>
            <p:cNvPr id="13" name="Rectangle: Rounded Corners 12">
              <a:extLst>
                <a:ext uri="{FF2B5EF4-FFF2-40B4-BE49-F238E27FC236}">
                  <a16:creationId xmlns:a16="http://schemas.microsoft.com/office/drawing/2014/main" id="{B9168B9F-23B4-436F-A835-B3BA89478D13}"/>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0F9AA120-006D-499D-AB05-86C0CA4789A7}"/>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5400" b="1" dirty="0">
                  <a:latin typeface="Arial Rounded MT Bold" panose="020F0704030504030204" pitchFamily="34" charset="0"/>
                  <a:cs typeface="ae_AlArabiya" panose="02060603050605020204" pitchFamily="18" charset="-78"/>
                </a:rPr>
                <a:t>Declaration and Initialization</a:t>
              </a:r>
              <a:endParaRPr lang="en-US" sz="5400" kern="1200" dirty="0">
                <a:latin typeface="Arial Rounded MT Bold" panose="020F0704030504030204" pitchFamily="34" charset="0"/>
              </a:endParaRPr>
            </a:p>
          </p:txBody>
        </p:sp>
      </p:grpSp>
    </p:spTree>
    <p:extLst>
      <p:ext uri="{BB962C8B-B14F-4D97-AF65-F5344CB8AC3E}">
        <p14:creationId xmlns:p14="http://schemas.microsoft.com/office/powerpoint/2010/main" val="210416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normAutofit fontScale="62500" lnSpcReduction="20000"/>
          </a:bodyPr>
          <a:lstStyle/>
          <a:p>
            <a:pPr marL="0" indent="0">
              <a:buNone/>
            </a:pPr>
            <a:endParaRPr lang="en-US" sz="1800" dirty="0"/>
          </a:p>
          <a:p>
            <a:r>
              <a:rPr lang="en-US" sz="3600" b="1" dirty="0" err="1"/>
              <a:t>OnCreate</a:t>
            </a:r>
            <a:r>
              <a:rPr lang="en-US" sz="3600" b="1" dirty="0"/>
              <a:t>() as initialization method</a:t>
            </a:r>
          </a:p>
          <a:p>
            <a:pPr marL="457200" indent="-457200">
              <a:buFont typeface="+mj-lt"/>
              <a:buAutoNum type="arabicPeriod"/>
            </a:pPr>
            <a:endParaRPr lang="en-US" sz="2300" dirty="0"/>
          </a:p>
          <a:p>
            <a:pPr marL="457200" indent="-457200">
              <a:buFont typeface="+mj-lt"/>
              <a:buAutoNum type="arabicPeriod"/>
            </a:pPr>
            <a:r>
              <a:rPr lang="en-US" sz="2900" dirty="0"/>
              <a:t>Example</a:t>
            </a:r>
          </a:p>
          <a:p>
            <a:pPr marL="0" indent="0">
              <a:buNone/>
            </a:pPr>
            <a:r>
              <a:rPr lang="en-US" sz="2900" dirty="0"/>
              <a:t>            </a:t>
            </a:r>
            <a:r>
              <a:rPr lang="en-US" sz="2900" dirty="0">
                <a:solidFill>
                  <a:schemeClr val="accent1">
                    <a:lumMod val="50000"/>
                  </a:schemeClr>
                </a:solidFill>
              </a:rPr>
              <a:t>private</a:t>
            </a:r>
            <a:r>
              <a:rPr lang="en-US" sz="2900" dirty="0"/>
              <a:t> </a:t>
            </a:r>
            <a:r>
              <a:rPr lang="en-US" sz="2900" b="1" dirty="0"/>
              <a:t>Button</a:t>
            </a:r>
            <a:r>
              <a:rPr lang="en-US" sz="2900" dirty="0"/>
              <a:t> </a:t>
            </a:r>
            <a:r>
              <a:rPr lang="en-US" sz="2900" dirty="0" err="1">
                <a:solidFill>
                  <a:srgbClr val="7030A0"/>
                </a:solidFill>
              </a:rPr>
              <a:t>ParkButton</a:t>
            </a:r>
            <a:r>
              <a:rPr lang="en-US" sz="2900" dirty="0"/>
              <a:t>;</a:t>
            </a:r>
          </a:p>
          <a:p>
            <a:pPr marL="457200" indent="-457200">
              <a:buFont typeface="+mj-lt"/>
              <a:buAutoNum type="arabicPeriod"/>
            </a:pPr>
            <a:endParaRPr lang="en-US" sz="2900" dirty="0"/>
          </a:p>
          <a:p>
            <a:pPr marL="0" indent="0">
              <a:buNone/>
            </a:pPr>
            <a:r>
              <a:rPr lang="en-US" sz="2900" dirty="0"/>
              <a:t>           </a:t>
            </a:r>
            <a:r>
              <a:rPr lang="en-US" sz="2900" dirty="0">
                <a:solidFill>
                  <a:srgbClr val="7030A0"/>
                </a:solidFill>
              </a:rPr>
              <a:t> </a:t>
            </a:r>
            <a:r>
              <a:rPr lang="en-US" sz="2900" dirty="0" err="1">
                <a:solidFill>
                  <a:srgbClr val="7030A0"/>
                </a:solidFill>
              </a:rPr>
              <a:t>ParkButton</a:t>
            </a:r>
            <a:r>
              <a:rPr lang="en-US" sz="2900" dirty="0">
                <a:solidFill>
                  <a:srgbClr val="7030A0"/>
                </a:solidFill>
              </a:rPr>
              <a:t> </a:t>
            </a:r>
            <a:r>
              <a:rPr lang="en-US" sz="2900" b="1" dirty="0"/>
              <a:t>= (Button) </a:t>
            </a:r>
            <a:r>
              <a:rPr lang="en-US" sz="2900" b="1" dirty="0" err="1"/>
              <a:t>findViewById</a:t>
            </a:r>
            <a:r>
              <a:rPr lang="en-US" sz="2900" b="1" dirty="0"/>
              <a:t>(</a:t>
            </a:r>
            <a:r>
              <a:rPr lang="en-US" sz="2900" b="1" dirty="0" err="1"/>
              <a:t>R.id.</a:t>
            </a:r>
            <a:r>
              <a:rPr lang="en-US" sz="2900" b="1" dirty="0" err="1">
                <a:solidFill>
                  <a:srgbClr val="7030A0"/>
                </a:solidFill>
              </a:rPr>
              <a:t>parkButton</a:t>
            </a:r>
            <a:r>
              <a:rPr lang="en-US" sz="2900" dirty="0"/>
              <a:t>);</a:t>
            </a:r>
          </a:p>
          <a:p>
            <a:pPr marL="0" indent="0">
              <a:buNone/>
            </a:pPr>
            <a:endParaRPr lang="en-US" sz="2900" dirty="0"/>
          </a:p>
          <a:p>
            <a:pPr marL="0" indent="0">
              <a:buNone/>
            </a:pPr>
            <a:r>
              <a:rPr lang="en-US" sz="2900" dirty="0"/>
              <a:t>2.      </a:t>
            </a:r>
            <a:r>
              <a:rPr lang="en-US" sz="2900" dirty="0" err="1"/>
              <a:t>setOnClickListener</a:t>
            </a:r>
            <a:r>
              <a:rPr lang="en-US" sz="2900" dirty="0"/>
              <a:t>()                         </a:t>
            </a:r>
          </a:p>
          <a:p>
            <a:endParaRPr lang="en-US" sz="2300" dirty="0"/>
          </a:p>
          <a:p>
            <a:r>
              <a:rPr lang="en-US" sz="4000" b="1" dirty="0"/>
              <a:t>Fetching data (auto refreshing)</a:t>
            </a:r>
          </a:p>
          <a:p>
            <a:pPr marL="0" indent="0">
              <a:buNone/>
            </a:pPr>
            <a:endParaRPr lang="en-US" sz="2100" dirty="0"/>
          </a:p>
          <a:p>
            <a:pPr marL="1149350" indent="0">
              <a:buNone/>
              <a:tabLst>
                <a:tab pos="1204913" algn="l"/>
              </a:tabLst>
            </a:pPr>
            <a:endParaRPr lang="en-US" sz="2100" dirty="0"/>
          </a:p>
          <a:p>
            <a:pPr marL="0" indent="0">
              <a:buNone/>
              <a:tabLst>
                <a:tab pos="1204913" algn="l"/>
              </a:tabLst>
            </a:pPr>
            <a:r>
              <a:rPr lang="en-US" sz="1800" dirty="0"/>
              <a:t>         </a:t>
            </a:r>
            <a:endParaRPr lang="en-US" dirty="0"/>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39</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7" name="Group 6">
            <a:extLst>
              <a:ext uri="{FF2B5EF4-FFF2-40B4-BE49-F238E27FC236}">
                <a16:creationId xmlns:a16="http://schemas.microsoft.com/office/drawing/2014/main" id="{09777FED-D35B-4A05-876C-D8625F08BB1D}"/>
              </a:ext>
            </a:extLst>
          </p:cNvPr>
          <p:cNvGrpSpPr/>
          <p:nvPr/>
        </p:nvGrpSpPr>
        <p:grpSpPr>
          <a:xfrm>
            <a:off x="660967" y="362825"/>
            <a:ext cx="10515600" cy="1310400"/>
            <a:chOff x="0" y="7581"/>
            <a:chExt cx="10515600" cy="1310400"/>
          </a:xfrm>
        </p:grpSpPr>
        <p:sp>
          <p:nvSpPr>
            <p:cNvPr id="8" name="Rectangle: Rounded Corners 7">
              <a:extLst>
                <a:ext uri="{FF2B5EF4-FFF2-40B4-BE49-F238E27FC236}">
                  <a16:creationId xmlns:a16="http://schemas.microsoft.com/office/drawing/2014/main" id="{FD0B7209-0CBD-4D4E-AB64-46D321AF9A21}"/>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24B253FF-7210-4497-A6B5-82F8A8065669}"/>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6000" b="1" dirty="0">
                  <a:latin typeface="Arial Rounded MT Bold" panose="020F0704030504030204" pitchFamily="34" charset="0"/>
                  <a:cs typeface="ae_AlArabiya" panose="02060603050605020204" pitchFamily="18" charset="-78"/>
                </a:rPr>
                <a:t>SPS on create() method</a:t>
              </a:r>
              <a:endParaRPr lang="en-US" sz="5600" kern="1200" dirty="0">
                <a:latin typeface="Arial Rounded MT Bold" panose="020F0704030504030204" pitchFamily="34" charset="0"/>
              </a:endParaRPr>
            </a:p>
          </p:txBody>
        </p:sp>
      </p:grpSp>
    </p:spTree>
    <p:extLst>
      <p:ext uri="{BB962C8B-B14F-4D97-AF65-F5344CB8AC3E}">
        <p14:creationId xmlns:p14="http://schemas.microsoft.com/office/powerpoint/2010/main" val="236989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25C5-30A7-4C8A-A223-7E8ADB025BFB}"/>
              </a:ext>
            </a:extLst>
          </p:cNvPr>
          <p:cNvSpPr>
            <a:spLocks noGrp="1"/>
          </p:cNvSpPr>
          <p:nvPr>
            <p:ph type="ctrTitle"/>
          </p:nvPr>
        </p:nvSpPr>
        <p:spPr/>
        <p:txBody>
          <a:bodyPr/>
          <a:lstStyle/>
          <a:p>
            <a:r>
              <a:rPr lang="en-US" b="1" dirty="0">
                <a:solidFill>
                  <a:schemeClr val="accent1"/>
                </a:solidFill>
              </a:rPr>
              <a:t>Introduction</a:t>
            </a:r>
          </a:p>
        </p:txBody>
      </p:sp>
      <p:sp>
        <p:nvSpPr>
          <p:cNvPr id="3" name="Subtitle 2">
            <a:extLst>
              <a:ext uri="{FF2B5EF4-FFF2-40B4-BE49-F238E27FC236}">
                <a16:creationId xmlns:a16="http://schemas.microsoft.com/office/drawing/2014/main" id="{BC3B40C9-33C8-49CE-AADE-DAAB6E80B6A3}"/>
              </a:ext>
            </a:extLst>
          </p:cNvPr>
          <p:cNvSpPr>
            <a:spLocks noGrp="1"/>
          </p:cNvSpPr>
          <p:nvPr>
            <p:ph type="subTitle" idx="1"/>
          </p:nvPr>
        </p:nvSpPr>
        <p:spPr/>
        <p:txBody>
          <a:bodyPr>
            <a:normAutofit/>
          </a:bodyPr>
          <a:lstStyle/>
          <a:p>
            <a:r>
              <a:rPr lang="en-US" sz="3600" dirty="0"/>
              <a:t>SMART PARKING SYSTEM</a:t>
            </a:r>
          </a:p>
        </p:txBody>
      </p:sp>
      <p:sp>
        <p:nvSpPr>
          <p:cNvPr id="4" name="Date Placeholder 3">
            <a:extLst>
              <a:ext uri="{FF2B5EF4-FFF2-40B4-BE49-F238E27FC236}">
                <a16:creationId xmlns:a16="http://schemas.microsoft.com/office/drawing/2014/main" id="{13ED54B1-0B98-4F5C-BB8F-FD823608F374}"/>
              </a:ext>
            </a:extLst>
          </p:cNvPr>
          <p:cNvSpPr>
            <a:spLocks noGrp="1"/>
          </p:cNvSpPr>
          <p:nvPr>
            <p:ph type="dt" sz="half" idx="10"/>
          </p:nvPr>
        </p:nvSpPr>
        <p:spPr/>
        <p:txBody>
          <a:bodyPr/>
          <a:lstStyle/>
          <a:p>
            <a:fld id="{B7AD596A-E70F-4AC9-B3A0-7E439D0685DE}" type="datetime1">
              <a:rPr lang="en-US" smtClean="0"/>
              <a:t>7/6/2018</a:t>
            </a:fld>
            <a:endParaRPr lang="en-US"/>
          </a:p>
        </p:txBody>
      </p:sp>
      <p:sp>
        <p:nvSpPr>
          <p:cNvPr id="5" name="Slide Number Placeholder 4">
            <a:extLst>
              <a:ext uri="{FF2B5EF4-FFF2-40B4-BE49-F238E27FC236}">
                <a16:creationId xmlns:a16="http://schemas.microsoft.com/office/drawing/2014/main" id="{F45FCDE0-FE8E-4358-BEB9-2C97D4427A2F}"/>
              </a:ext>
            </a:extLst>
          </p:cNvPr>
          <p:cNvSpPr>
            <a:spLocks noGrp="1"/>
          </p:cNvSpPr>
          <p:nvPr>
            <p:ph type="sldNum" sz="quarter" idx="12"/>
          </p:nvPr>
        </p:nvSpPr>
        <p:spPr/>
        <p:txBody>
          <a:bodyPr/>
          <a:lstStyle/>
          <a:p>
            <a:fld id="{2AC68EB9-1518-4D2F-B396-E9155C8E5519}" type="slidenum">
              <a:rPr lang="en-US" smtClean="0"/>
              <a:t>4</a:t>
            </a:fld>
            <a:endParaRPr lang="en-US"/>
          </a:p>
        </p:txBody>
      </p:sp>
    </p:spTree>
    <p:extLst>
      <p:ext uri="{BB962C8B-B14F-4D97-AF65-F5344CB8AC3E}">
        <p14:creationId xmlns:p14="http://schemas.microsoft.com/office/powerpoint/2010/main" val="2162703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normAutofit/>
          </a:bodyPr>
          <a:lstStyle/>
          <a:p>
            <a:r>
              <a:rPr lang="en-US" sz="1800" dirty="0"/>
              <a:t>Application program interface that uses HTTP requests. </a:t>
            </a:r>
          </a:p>
          <a:p>
            <a:r>
              <a:rPr lang="en-US" sz="1800" dirty="0"/>
              <a:t>The data fetched is represented with JSON or XML .</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1149350" indent="0">
              <a:buNone/>
              <a:tabLst>
                <a:tab pos="1204913" algn="l"/>
              </a:tabLst>
            </a:pPr>
            <a:endParaRPr lang="en-US" sz="1800" dirty="0"/>
          </a:p>
          <a:p>
            <a:pPr marL="0" indent="0">
              <a:buNone/>
              <a:tabLst>
                <a:tab pos="1204913" algn="l"/>
              </a:tabLst>
            </a:pPr>
            <a:r>
              <a:rPr lang="en-US" sz="1800" dirty="0"/>
              <a:t>         </a:t>
            </a:r>
            <a:endParaRPr lang="en-US" dirty="0"/>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40</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3" name="Picture 12">
            <a:extLst>
              <a:ext uri="{FF2B5EF4-FFF2-40B4-BE49-F238E27FC236}">
                <a16:creationId xmlns:a16="http://schemas.microsoft.com/office/drawing/2014/main" id="{6382799E-5FDE-493F-A5DA-0E48F011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298" y="3270664"/>
            <a:ext cx="8045519" cy="3238086"/>
          </a:xfrm>
          <a:prstGeom prst="rect">
            <a:avLst/>
          </a:prstGeom>
        </p:spPr>
      </p:pic>
      <p:grpSp>
        <p:nvGrpSpPr>
          <p:cNvPr id="9" name="Group 8">
            <a:extLst>
              <a:ext uri="{FF2B5EF4-FFF2-40B4-BE49-F238E27FC236}">
                <a16:creationId xmlns:a16="http://schemas.microsoft.com/office/drawing/2014/main" id="{5E4DA492-AD2A-45B7-9CDE-8E697B055995}"/>
              </a:ext>
            </a:extLst>
          </p:cNvPr>
          <p:cNvGrpSpPr/>
          <p:nvPr/>
        </p:nvGrpSpPr>
        <p:grpSpPr>
          <a:xfrm>
            <a:off x="633257" y="362825"/>
            <a:ext cx="10515600" cy="1310400"/>
            <a:chOff x="0" y="7581"/>
            <a:chExt cx="10515600" cy="1310400"/>
          </a:xfrm>
        </p:grpSpPr>
        <p:sp>
          <p:nvSpPr>
            <p:cNvPr id="10" name="Rectangle: Rounded Corners 9">
              <a:extLst>
                <a:ext uri="{FF2B5EF4-FFF2-40B4-BE49-F238E27FC236}">
                  <a16:creationId xmlns:a16="http://schemas.microsoft.com/office/drawing/2014/main" id="{2A92AA5A-9E9B-4733-BF3E-DE43A83C92F2}"/>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A185A71E-6C83-4E39-AD38-248A90B18F87}"/>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6000" dirty="0">
                  <a:latin typeface="Arial Rounded MT Bold" panose="020F0704030504030204" pitchFamily="34" charset="0"/>
                  <a:cs typeface="ae_AlArabiya" panose="02060603050605020204" pitchFamily="18" charset="-78"/>
                </a:rPr>
                <a:t>RESTful API and JSON</a:t>
              </a:r>
              <a:endParaRPr lang="en-US" sz="5600" kern="1200" dirty="0">
                <a:latin typeface="Arial Rounded MT Bold" panose="020F0704030504030204" pitchFamily="34" charset="0"/>
              </a:endParaRPr>
            </a:p>
          </p:txBody>
        </p:sp>
      </p:grpSp>
      <p:pic>
        <p:nvPicPr>
          <p:cNvPr id="2" name="Picture 1">
            <a:extLst>
              <a:ext uri="{FF2B5EF4-FFF2-40B4-BE49-F238E27FC236}">
                <a16:creationId xmlns:a16="http://schemas.microsoft.com/office/drawing/2014/main" id="{B9723591-E78D-408B-9F77-8685F1C2A474}"/>
              </a:ext>
            </a:extLst>
          </p:cNvPr>
          <p:cNvPicPr>
            <a:picLocks noChangeAspect="1"/>
          </p:cNvPicPr>
          <p:nvPr/>
        </p:nvPicPr>
        <p:blipFill>
          <a:blip r:embed="rId3"/>
          <a:stretch>
            <a:fillRect/>
          </a:stretch>
        </p:blipFill>
        <p:spPr>
          <a:xfrm>
            <a:off x="5600285" y="5827161"/>
            <a:ext cx="2769720" cy="502202"/>
          </a:xfrm>
          <a:prstGeom prst="rect">
            <a:avLst/>
          </a:prstGeom>
        </p:spPr>
      </p:pic>
    </p:spTree>
    <p:extLst>
      <p:ext uri="{BB962C8B-B14F-4D97-AF65-F5344CB8AC3E}">
        <p14:creationId xmlns:p14="http://schemas.microsoft.com/office/powerpoint/2010/main" val="3845202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normAutofit/>
          </a:bodyPr>
          <a:lstStyle/>
          <a:p>
            <a:pPr marL="0" indent="0">
              <a:buNone/>
            </a:pPr>
            <a:r>
              <a:rPr lang="en-US" sz="1800" dirty="0"/>
              <a:t>Ion library is an Android asynchronous networking and image loading library.</a:t>
            </a:r>
          </a:p>
          <a:p>
            <a:endParaRPr lang="en-US" sz="1800" dirty="0"/>
          </a:p>
          <a:p>
            <a:pPr marL="0" indent="0">
              <a:buNone/>
            </a:pPr>
            <a:endParaRPr lang="en-US" sz="1800" dirty="0"/>
          </a:p>
          <a:p>
            <a:pPr marL="1149350" indent="0">
              <a:buNone/>
              <a:tabLst>
                <a:tab pos="1204913" algn="l"/>
              </a:tabLst>
            </a:pPr>
            <a:endParaRPr lang="en-US" sz="1800" dirty="0"/>
          </a:p>
          <a:p>
            <a:pPr marL="0" indent="0">
              <a:buNone/>
              <a:tabLst>
                <a:tab pos="1204913" algn="l"/>
              </a:tabLst>
            </a:pPr>
            <a:r>
              <a:rPr lang="en-US" sz="1800" dirty="0"/>
              <a:t>         </a:t>
            </a:r>
            <a:endParaRPr lang="en-US" dirty="0"/>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41</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35091950-9E20-48A5-9407-ABCF9B8BDD48}"/>
              </a:ext>
            </a:extLst>
          </p:cNvPr>
          <p:cNvPicPr>
            <a:picLocks noChangeAspect="1"/>
          </p:cNvPicPr>
          <p:nvPr/>
        </p:nvPicPr>
        <p:blipFill>
          <a:blip r:embed="rId2"/>
          <a:stretch>
            <a:fillRect/>
          </a:stretch>
        </p:blipFill>
        <p:spPr>
          <a:xfrm>
            <a:off x="1197455" y="3079326"/>
            <a:ext cx="4848225" cy="2637184"/>
          </a:xfrm>
          <a:prstGeom prst="rect">
            <a:avLst/>
          </a:prstGeom>
        </p:spPr>
      </p:pic>
      <p:pic>
        <p:nvPicPr>
          <p:cNvPr id="9" name="Picture 8">
            <a:extLst>
              <a:ext uri="{FF2B5EF4-FFF2-40B4-BE49-F238E27FC236}">
                <a16:creationId xmlns:a16="http://schemas.microsoft.com/office/drawing/2014/main" id="{B8592E06-9402-4190-8C6F-45F37684EB5F}"/>
              </a:ext>
            </a:extLst>
          </p:cNvPr>
          <p:cNvPicPr>
            <a:picLocks noChangeAspect="1"/>
          </p:cNvPicPr>
          <p:nvPr/>
        </p:nvPicPr>
        <p:blipFill>
          <a:blip r:embed="rId3"/>
          <a:stretch>
            <a:fillRect/>
          </a:stretch>
        </p:blipFill>
        <p:spPr>
          <a:xfrm>
            <a:off x="6249866" y="3079325"/>
            <a:ext cx="5368166" cy="2637185"/>
          </a:xfrm>
          <a:prstGeom prst="rect">
            <a:avLst/>
          </a:prstGeom>
        </p:spPr>
      </p:pic>
      <p:grpSp>
        <p:nvGrpSpPr>
          <p:cNvPr id="10" name="Group 9">
            <a:extLst>
              <a:ext uri="{FF2B5EF4-FFF2-40B4-BE49-F238E27FC236}">
                <a16:creationId xmlns:a16="http://schemas.microsoft.com/office/drawing/2014/main" id="{2ABAE578-7336-4593-8976-ACA441C0BCCA}"/>
              </a:ext>
            </a:extLst>
          </p:cNvPr>
          <p:cNvGrpSpPr/>
          <p:nvPr/>
        </p:nvGrpSpPr>
        <p:grpSpPr>
          <a:xfrm>
            <a:off x="787880" y="335838"/>
            <a:ext cx="10515600" cy="1310400"/>
            <a:chOff x="0" y="7581"/>
            <a:chExt cx="10515600" cy="1310400"/>
          </a:xfrm>
        </p:grpSpPr>
        <p:sp>
          <p:nvSpPr>
            <p:cNvPr id="13" name="Rectangle: Rounded Corners 12">
              <a:extLst>
                <a:ext uri="{FF2B5EF4-FFF2-40B4-BE49-F238E27FC236}">
                  <a16:creationId xmlns:a16="http://schemas.microsoft.com/office/drawing/2014/main" id="{F77F5612-CAD5-44C2-9170-7AF6EF35F7BC}"/>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61C8426A-B94B-4240-8C01-4CBC0C3D0516}"/>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defTabSz="2489200">
                <a:lnSpc>
                  <a:spcPct val="90000"/>
                </a:lnSpc>
                <a:spcBef>
                  <a:spcPct val="0"/>
                </a:spcBef>
                <a:spcAft>
                  <a:spcPct val="35000"/>
                </a:spcAft>
              </a:pPr>
              <a:r>
                <a:rPr lang="en-US" sz="6000" b="1" dirty="0">
                  <a:latin typeface="Arial Rounded MT Bold" panose="020F0704030504030204" pitchFamily="34" charset="0"/>
                  <a:cs typeface="ae_AlArabiya" panose="02060603050605020204" pitchFamily="18" charset="-78"/>
                </a:rPr>
                <a:t>Ion library</a:t>
              </a:r>
              <a:endParaRPr lang="en-US" sz="5600" kern="1200" dirty="0">
                <a:latin typeface="Arial Rounded MT Bold" panose="020F0704030504030204" pitchFamily="34" charset="0"/>
              </a:endParaRPr>
            </a:p>
          </p:txBody>
        </p:sp>
      </p:grpSp>
    </p:spTree>
    <p:extLst>
      <p:ext uri="{BB962C8B-B14F-4D97-AF65-F5344CB8AC3E}">
        <p14:creationId xmlns:p14="http://schemas.microsoft.com/office/powerpoint/2010/main" val="3570328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p:txBody>
          <a:bodyPr>
            <a:normAutofit/>
          </a:bodyPr>
          <a:lstStyle/>
          <a:p>
            <a:r>
              <a:rPr lang="en-US" sz="1800" dirty="0"/>
              <a:t>Initialization of objects and variables.</a:t>
            </a:r>
          </a:p>
          <a:p>
            <a:r>
              <a:rPr lang="en-US" sz="1800" dirty="0"/>
              <a:t>Using simple algorithm to </a:t>
            </a:r>
            <a:br>
              <a:rPr lang="en-US" sz="1800" dirty="0"/>
            </a:br>
            <a:r>
              <a:rPr lang="en-US" sz="1800" dirty="0"/>
              <a:t>process the data.</a:t>
            </a:r>
          </a:p>
          <a:p>
            <a:r>
              <a:rPr lang="en-US" sz="1800" dirty="0"/>
              <a:t>Handling errors and throwing </a:t>
            </a:r>
            <a:br>
              <a:rPr lang="en-US" sz="1800" dirty="0"/>
            </a:br>
            <a:r>
              <a:rPr lang="en-US" sz="1800" dirty="0"/>
              <a:t>exceptions. </a:t>
            </a:r>
          </a:p>
          <a:p>
            <a:pPr marL="0" indent="0">
              <a:buNone/>
            </a:pPr>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pPr marL="1149350" indent="0">
              <a:buNone/>
              <a:tabLst>
                <a:tab pos="1204913" algn="l"/>
              </a:tabLst>
            </a:pPr>
            <a:endParaRPr lang="en-US" sz="1800" dirty="0"/>
          </a:p>
          <a:p>
            <a:pPr marL="0" indent="0">
              <a:buNone/>
              <a:tabLst>
                <a:tab pos="1204913" algn="l"/>
              </a:tabLst>
            </a:pPr>
            <a:r>
              <a:rPr lang="en-US" sz="1800" dirty="0"/>
              <a:t>         </a:t>
            </a:r>
            <a:endParaRPr lang="en-US" dirty="0"/>
          </a:p>
        </p:txBody>
      </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42</a:t>
            </a:fld>
            <a:endParaRPr lang="en-US"/>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34BF48FF-4645-416E-A4CD-F948BDA31CDD}"/>
              </a:ext>
            </a:extLst>
          </p:cNvPr>
          <p:cNvPicPr>
            <a:picLocks noChangeAspect="1"/>
          </p:cNvPicPr>
          <p:nvPr/>
        </p:nvPicPr>
        <p:blipFill>
          <a:blip r:embed="rId2"/>
          <a:stretch>
            <a:fillRect/>
          </a:stretch>
        </p:blipFill>
        <p:spPr>
          <a:xfrm>
            <a:off x="5513033" y="2482013"/>
            <a:ext cx="5364048" cy="4209299"/>
          </a:xfrm>
          <a:prstGeom prst="rect">
            <a:avLst/>
          </a:prstGeom>
        </p:spPr>
      </p:pic>
      <p:pic>
        <p:nvPicPr>
          <p:cNvPr id="8" name="Picture 2" descr="https://lh5.googleusercontent.com/n6ifqjuu6aZgDiV_F0dYCdCDN67807-X7nDa8JXJ0T4oCigCmyjn006852A6IynmlF8MiqblF1KyEMKpSO8uMhVjnXdXaOTnXeDop4mdet3ZWqL3gvFtg8duaC9Z8PJR8rOipltb">
            <a:extLst>
              <a:ext uri="{FF2B5EF4-FFF2-40B4-BE49-F238E27FC236}">
                <a16:creationId xmlns:a16="http://schemas.microsoft.com/office/drawing/2014/main" id="{F2832EA8-20E1-4669-A96E-E0908D5EE8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126" y="3954705"/>
            <a:ext cx="1735242" cy="26049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lh5.googleusercontent.com/0L06-S7XjonFenmLJ6zJblelWjz9AeXoywaLfrJ3o3KbPMdjueJE78IPTS3VrU2okY-bLjHaGVU3PoWROF8b8GWoxzfEzMuxdu0J-i6qKuReRr5YG0L5MwT7QmeUQtUlYZZEdhER">
            <a:extLst>
              <a:ext uri="{FF2B5EF4-FFF2-40B4-BE49-F238E27FC236}">
                <a16:creationId xmlns:a16="http://schemas.microsoft.com/office/drawing/2014/main" id="{51DEF81F-1B08-40D8-ACFE-E8DB3D896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592" y="3954704"/>
            <a:ext cx="1735242" cy="2571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a:extLst>
              <a:ext uri="{FF2B5EF4-FFF2-40B4-BE49-F238E27FC236}">
                <a16:creationId xmlns:a16="http://schemas.microsoft.com/office/drawing/2014/main" id="{BAC6617F-8A90-43CC-93E7-54EF892F4BEA}"/>
              </a:ext>
            </a:extLst>
          </p:cNvPr>
          <p:cNvGraphicFramePr/>
          <p:nvPr>
            <p:extLst>
              <p:ext uri="{D42A27DB-BD31-4B8C-83A1-F6EECF244321}">
                <p14:modId xmlns:p14="http://schemas.microsoft.com/office/powerpoint/2010/main" val="2247815711"/>
              </p:ext>
            </p:extLst>
          </p:nvPr>
        </p:nvGraphicFramePr>
        <p:xfrm>
          <a:off x="671945" y="321180"/>
          <a:ext cx="10515600" cy="1325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032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43</a:t>
            </a:fld>
            <a:endParaRPr lang="en-US"/>
          </a:p>
        </p:txBody>
      </p:sp>
      <p:graphicFrame>
        <p:nvGraphicFramePr>
          <p:cNvPr id="10" name="Diagram 9">
            <a:extLst>
              <a:ext uri="{FF2B5EF4-FFF2-40B4-BE49-F238E27FC236}">
                <a16:creationId xmlns:a16="http://schemas.microsoft.com/office/drawing/2014/main" id="{C0FC306E-2B4A-4673-9F67-513D006EB98E}"/>
              </a:ext>
            </a:extLst>
          </p:cNvPr>
          <p:cNvGraphicFramePr/>
          <p:nvPr>
            <p:extLst>
              <p:ext uri="{D42A27DB-BD31-4B8C-83A1-F6EECF244321}">
                <p14:modId xmlns:p14="http://schemas.microsoft.com/office/powerpoint/2010/main" val="2086686127"/>
              </p:ext>
            </p:extLst>
          </p:nvPr>
        </p:nvGraphicFramePr>
        <p:xfrm>
          <a:off x="990600" y="5175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2421371"/>
            <a:ext cx="10515600" cy="4351338"/>
          </a:xfrm>
        </p:spPr>
        <p:txBody>
          <a:bodyPr>
            <a:normAutofit/>
          </a:bodyPr>
          <a:lstStyle/>
          <a:p>
            <a:pPr marL="0" indent="0">
              <a:buNone/>
            </a:pPr>
            <a:endParaRPr lang="en-US" sz="1800" dirty="0"/>
          </a:p>
          <a:p>
            <a:pPr marL="0" indent="0">
              <a:buNone/>
            </a:pPr>
            <a:endParaRPr lang="en-US" sz="1800" dirty="0"/>
          </a:p>
          <a:p>
            <a:pPr marL="0" lvl="0" indent="0" eaLnBrk="0" fontAlgn="base" hangingPunct="0">
              <a:lnSpc>
                <a:spcPct val="100000"/>
              </a:lnSpc>
              <a:spcBef>
                <a:spcPct val="0"/>
              </a:spcBef>
              <a:spcAft>
                <a:spcPct val="0"/>
              </a:spcAft>
              <a:buNone/>
            </a:pPr>
            <a:r>
              <a:rPr lang="en-US" altLang="en-US" dirty="0">
                <a:cs typeface="Courier New" panose="02070309020205020404" pitchFamily="49" charset="0"/>
              </a:rPr>
              <a:t>handler.postDelayed()</a:t>
            </a:r>
          </a:p>
          <a:p>
            <a:pPr marL="285750" lvl="0" indent="-285750" eaLnBrk="0" fontAlgn="base" hangingPunct="0">
              <a:lnSpc>
                <a:spcPct val="100000"/>
              </a:lnSpc>
              <a:spcBef>
                <a:spcPct val="0"/>
              </a:spcBef>
              <a:spcAft>
                <a:spcPct val="0"/>
              </a:spcAft>
            </a:pPr>
            <a:r>
              <a:rPr lang="en-US" altLang="en-US" sz="1800" dirty="0"/>
              <a:t>Runnable. </a:t>
            </a:r>
          </a:p>
          <a:p>
            <a:pPr marL="285750" lvl="0" indent="-285750" eaLnBrk="0" fontAlgn="base" hangingPunct="0">
              <a:lnSpc>
                <a:spcPct val="100000"/>
              </a:lnSpc>
              <a:spcBef>
                <a:spcPct val="0"/>
              </a:spcBef>
              <a:spcAft>
                <a:spcPct val="0"/>
              </a:spcAft>
            </a:pPr>
            <a:r>
              <a:rPr lang="en-US" altLang="en-US" sz="1800" dirty="0"/>
              <a:t>Time delay in milliseconds.</a:t>
            </a:r>
          </a:p>
          <a:p>
            <a:pPr marL="0" indent="0">
              <a:buNone/>
            </a:pPr>
            <a:endParaRPr lang="en-US" sz="1800" dirty="0"/>
          </a:p>
          <a:p>
            <a:pPr marL="0" indent="0">
              <a:buNone/>
            </a:pPr>
            <a:endParaRPr lang="en-US" sz="1800" dirty="0"/>
          </a:p>
          <a:p>
            <a:pPr marL="1149350" indent="0">
              <a:buNone/>
              <a:tabLst>
                <a:tab pos="1204913" algn="l"/>
              </a:tabLst>
            </a:pPr>
            <a:endParaRPr lang="en-US" sz="1800" dirty="0"/>
          </a:p>
          <a:p>
            <a:pPr marL="0" indent="0">
              <a:buNone/>
              <a:tabLst>
                <a:tab pos="1204913" algn="l"/>
              </a:tabLst>
            </a:pPr>
            <a:r>
              <a:rPr lang="en-US" sz="1800" dirty="0"/>
              <a:t>         </a:t>
            </a:r>
            <a:endParaRPr lang="en-US" dirty="0"/>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10" descr="Related image">
            <a:extLst>
              <a:ext uri="{FF2B5EF4-FFF2-40B4-BE49-F238E27FC236}">
                <a16:creationId xmlns:a16="http://schemas.microsoft.com/office/drawing/2014/main" id="{E4B14C2B-B755-4C6E-9129-4DA27B7D02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2368" y="2086530"/>
            <a:ext cx="6172200" cy="432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4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p:cNvSpPr>
            <a:spLocks noGrp="1"/>
          </p:cNvSpPr>
          <p:nvPr>
            <p:ph type="sldNum" sz="quarter" idx="12"/>
          </p:nvPr>
        </p:nvSpPr>
        <p:spPr/>
        <p:txBody>
          <a:bodyPr/>
          <a:lstStyle/>
          <a:p>
            <a:fld id="{2AC68EB9-1518-4D2F-B396-E9155C8E5519}" type="slidenum">
              <a:rPr lang="en-US" smtClean="0"/>
              <a:t>44</a:t>
            </a:fld>
            <a:endParaRPr lang="en-US"/>
          </a:p>
        </p:txBody>
      </p:sp>
      <p:grpSp>
        <p:nvGrpSpPr>
          <p:cNvPr id="6" name="Group 5"/>
          <p:cNvGrpSpPr/>
          <p:nvPr/>
        </p:nvGrpSpPr>
        <p:grpSpPr>
          <a:xfrm>
            <a:off x="838200" y="536865"/>
            <a:ext cx="10515600" cy="1310400"/>
            <a:chOff x="0" y="7581"/>
            <a:chExt cx="10515600" cy="1310400"/>
          </a:xfrm>
        </p:grpSpPr>
        <p:sp>
          <p:nvSpPr>
            <p:cNvPr id="7" name="Rounded Rectangle 6"/>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nSpc>
                  <a:spcPct val="100000"/>
                </a:lnSpc>
              </a:pPr>
              <a:r>
                <a:rPr lang="en-US" sz="5600" b="1" dirty="0">
                  <a:solidFill>
                    <a:schemeClr val="bg1"/>
                  </a:solidFill>
                  <a:latin typeface="Arial Rounded MT Bold" pitchFamily="34" charset="0"/>
                </a:rPr>
                <a:t>Bluetooth</a:t>
              </a:r>
              <a:r>
                <a:rPr lang="en-US" sz="6000" dirty="0">
                  <a:solidFill>
                    <a:srgbClr val="000000"/>
                  </a:solidFill>
                  <a:latin typeface="Calibri Light"/>
                </a:rPr>
                <a:t> </a:t>
              </a:r>
              <a:endParaRPr lang="en-US" sz="6000" dirty="0"/>
            </a:p>
          </p:txBody>
        </p:sp>
      </p:grpSp>
      <p:pic>
        <p:nvPicPr>
          <p:cNvPr id="9" name="Content Placeholder 7">
            <a:extLst>
              <a:ext uri="{FF2B5EF4-FFF2-40B4-BE49-F238E27FC236}">
                <a16:creationId xmlns:a16="http://schemas.microsoft.com/office/drawing/2014/main" id="{92C30974-03D1-4154-8EFF-7DF8BA074149}"/>
              </a:ext>
            </a:extLst>
          </p:cNvPr>
          <p:cNvPicPr>
            <a:picLocks noGrp="1"/>
          </p:cNvPicPr>
          <p:nvPr>
            <p:ph idx="1"/>
          </p:nvPr>
        </p:nvPicPr>
        <p:blipFill>
          <a:blip r:embed="rId2"/>
          <a:stretch>
            <a:fillRect/>
          </a:stretch>
        </p:blipFill>
        <p:spPr>
          <a:xfrm>
            <a:off x="6612834" y="2120348"/>
            <a:ext cx="4277553" cy="3776870"/>
          </a:xfrm>
          <a:prstGeom prst="rect">
            <a:avLst/>
          </a:prstGeom>
          <a:ln>
            <a:noFill/>
          </a:ln>
        </p:spPr>
      </p:pic>
      <p:sp>
        <p:nvSpPr>
          <p:cNvPr id="2" name="Rectangle 1">
            <a:extLst>
              <a:ext uri="{FF2B5EF4-FFF2-40B4-BE49-F238E27FC236}">
                <a16:creationId xmlns:a16="http://schemas.microsoft.com/office/drawing/2014/main" id="{82FCAD86-EE1B-4F60-B4E8-0DE933AF22D6}"/>
              </a:ext>
            </a:extLst>
          </p:cNvPr>
          <p:cNvSpPr/>
          <p:nvPr/>
        </p:nvSpPr>
        <p:spPr>
          <a:xfrm>
            <a:off x="1076739" y="2888628"/>
            <a:ext cx="5009322" cy="1384995"/>
          </a:xfrm>
          <a:prstGeom prst="rect">
            <a:avLst/>
          </a:prstGeom>
        </p:spPr>
        <p:txBody>
          <a:bodyPr wrap="square">
            <a:spAutoFit/>
          </a:bodyPr>
          <a:lstStyle/>
          <a:p>
            <a:pPr>
              <a:lnSpc>
                <a:spcPct val="100000"/>
              </a:lnSpc>
              <a:buFont typeface="Arial"/>
              <a:buChar char="•"/>
            </a:pPr>
            <a:r>
              <a:rPr lang="en-US" sz="2800" dirty="0"/>
              <a:t> Master-slave structure.</a:t>
            </a:r>
          </a:p>
          <a:p>
            <a:pPr>
              <a:lnSpc>
                <a:spcPct val="100000"/>
              </a:lnSpc>
              <a:buFont typeface="Arial"/>
              <a:buChar char="•"/>
            </a:pPr>
            <a:r>
              <a:rPr lang="en-US" sz="2800" dirty="0"/>
              <a:t> Secure channel .</a:t>
            </a:r>
          </a:p>
          <a:p>
            <a:pPr>
              <a:lnSpc>
                <a:spcPct val="100000"/>
              </a:lnSpc>
              <a:buFont typeface="Arial"/>
              <a:buChar char="•"/>
            </a:pPr>
            <a:r>
              <a:rPr lang="en-US" sz="2800" dirty="0"/>
              <a:t> Classes according to distance.</a:t>
            </a:r>
          </a:p>
        </p:txBody>
      </p:sp>
    </p:spTree>
    <p:extLst>
      <p:ext uri="{BB962C8B-B14F-4D97-AF65-F5344CB8AC3E}">
        <p14:creationId xmlns:p14="http://schemas.microsoft.com/office/powerpoint/2010/main" val="1324330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C197E-7223-45C5-8748-44CFC1BE3AD9}"/>
              </a:ext>
            </a:extLst>
          </p:cNvPr>
          <p:cNvSpPr>
            <a:spLocks noGrp="1"/>
          </p:cNvSpPr>
          <p:nvPr>
            <p:ph idx="1"/>
          </p:nvPr>
        </p:nvSpPr>
        <p:spPr>
          <a:xfrm>
            <a:off x="1474304" y="2370137"/>
            <a:ext cx="10515600" cy="4351338"/>
          </a:xfrm>
        </p:spPr>
        <p:txBody>
          <a:bodyPr/>
          <a:lstStyle/>
          <a:p>
            <a:pPr>
              <a:lnSpc>
                <a:spcPct val="100000"/>
              </a:lnSpc>
              <a:buFont typeface="Arial"/>
              <a:buChar char="•"/>
            </a:pPr>
            <a:r>
              <a:rPr lang="en-US" dirty="0">
                <a:solidFill>
                  <a:srgbClr val="000000"/>
                </a:solidFill>
              </a:rPr>
              <a:t>Objects initialization</a:t>
            </a:r>
            <a:endParaRPr lang="en-US" dirty="0"/>
          </a:p>
          <a:p>
            <a:pPr lvl="1">
              <a:lnSpc>
                <a:spcPct val="100000"/>
              </a:lnSpc>
              <a:buFont typeface="Arial"/>
              <a:buChar char="•"/>
            </a:pPr>
            <a:r>
              <a:rPr lang="en-US" sz="1800" dirty="0">
                <a:solidFill>
                  <a:srgbClr val="000000"/>
                </a:solidFill>
              </a:rPr>
              <a:t>Bluetooth adapter</a:t>
            </a:r>
            <a:endParaRPr lang="en-US" sz="1800" dirty="0"/>
          </a:p>
          <a:p>
            <a:pPr lvl="1">
              <a:lnSpc>
                <a:spcPct val="100000"/>
              </a:lnSpc>
              <a:buFont typeface="Arial"/>
              <a:buChar char="•"/>
            </a:pPr>
            <a:r>
              <a:rPr lang="en-US" sz="1800" dirty="0">
                <a:solidFill>
                  <a:srgbClr val="000000"/>
                </a:solidFill>
              </a:rPr>
              <a:t>Bluetooth socket </a:t>
            </a:r>
            <a:endParaRPr lang="en-US" sz="1800" dirty="0"/>
          </a:p>
          <a:p>
            <a:pPr>
              <a:lnSpc>
                <a:spcPct val="100000"/>
              </a:lnSpc>
              <a:buFont typeface="Arial"/>
              <a:buChar char="•"/>
            </a:pPr>
            <a:r>
              <a:rPr lang="en-US" dirty="0">
                <a:solidFill>
                  <a:srgbClr val="000000"/>
                </a:solidFill>
              </a:rPr>
              <a:t>Broadcast receivers</a:t>
            </a:r>
            <a:r>
              <a:rPr lang="en-US" sz="3200" dirty="0">
                <a:solidFill>
                  <a:srgbClr val="000000"/>
                </a:solidFill>
              </a:rPr>
              <a:t> </a:t>
            </a:r>
            <a:endParaRPr lang="en-US" dirty="0"/>
          </a:p>
          <a:p>
            <a:pPr lvl="1">
              <a:lnSpc>
                <a:spcPct val="100000"/>
              </a:lnSpc>
              <a:buFont typeface="Arial"/>
              <a:buChar char="•"/>
            </a:pPr>
            <a:r>
              <a:rPr lang="en-US" sz="1800" dirty="0">
                <a:solidFill>
                  <a:srgbClr val="000000"/>
                </a:solidFill>
              </a:rPr>
              <a:t>On enable/disable</a:t>
            </a:r>
            <a:endParaRPr lang="en-US" sz="1800" dirty="0"/>
          </a:p>
          <a:p>
            <a:pPr lvl="1">
              <a:lnSpc>
                <a:spcPct val="100000"/>
              </a:lnSpc>
              <a:buFont typeface="Arial"/>
              <a:buChar char="•"/>
            </a:pPr>
            <a:r>
              <a:rPr lang="en-US" sz="1800" dirty="0">
                <a:solidFill>
                  <a:srgbClr val="000000"/>
                </a:solidFill>
              </a:rPr>
              <a:t>On discovering devices </a:t>
            </a:r>
            <a:endParaRPr lang="en-US" sz="1800" dirty="0"/>
          </a:p>
          <a:p>
            <a:pPr lvl="1">
              <a:lnSpc>
                <a:spcPct val="100000"/>
              </a:lnSpc>
              <a:buFont typeface="Arial"/>
              <a:buChar char="•"/>
            </a:pPr>
            <a:r>
              <a:rPr lang="en-US" sz="1800" dirty="0">
                <a:solidFill>
                  <a:srgbClr val="000000"/>
                </a:solidFill>
              </a:rPr>
              <a:t>On changing bond state  </a:t>
            </a:r>
            <a:endParaRPr lang="en-US" sz="1800" dirty="0"/>
          </a:p>
          <a:p>
            <a:pPr>
              <a:lnSpc>
                <a:spcPct val="100000"/>
              </a:lnSpc>
            </a:pPr>
            <a:endParaRPr lang="en-US" dirty="0"/>
          </a:p>
          <a:p>
            <a:endParaRPr lang="en-US" dirty="0"/>
          </a:p>
        </p:txBody>
      </p:sp>
      <p:sp>
        <p:nvSpPr>
          <p:cNvPr id="4" name="Date Placeholder 3">
            <a:extLst>
              <a:ext uri="{FF2B5EF4-FFF2-40B4-BE49-F238E27FC236}">
                <a16:creationId xmlns:a16="http://schemas.microsoft.com/office/drawing/2014/main" id="{D8DC5DA8-0299-4797-95CF-B955E1542CC8}"/>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0EB5FD92-DACB-4471-A0DC-1A0944795BB2}"/>
              </a:ext>
            </a:extLst>
          </p:cNvPr>
          <p:cNvSpPr>
            <a:spLocks noGrp="1"/>
          </p:cNvSpPr>
          <p:nvPr>
            <p:ph type="sldNum" sz="quarter" idx="12"/>
          </p:nvPr>
        </p:nvSpPr>
        <p:spPr/>
        <p:txBody>
          <a:bodyPr/>
          <a:lstStyle/>
          <a:p>
            <a:fld id="{2AC68EB9-1518-4D2F-B396-E9155C8E5519}" type="slidenum">
              <a:rPr lang="en-US" smtClean="0"/>
              <a:t>45</a:t>
            </a:fld>
            <a:endParaRPr lang="en-US"/>
          </a:p>
        </p:txBody>
      </p:sp>
      <p:grpSp>
        <p:nvGrpSpPr>
          <p:cNvPr id="6" name="Group 5">
            <a:extLst>
              <a:ext uri="{FF2B5EF4-FFF2-40B4-BE49-F238E27FC236}">
                <a16:creationId xmlns:a16="http://schemas.microsoft.com/office/drawing/2014/main" id="{7EC9036C-7C21-4100-A30E-2821F8D2A11D}"/>
              </a:ext>
            </a:extLst>
          </p:cNvPr>
          <p:cNvGrpSpPr/>
          <p:nvPr/>
        </p:nvGrpSpPr>
        <p:grpSpPr>
          <a:xfrm>
            <a:off x="838200" y="380288"/>
            <a:ext cx="10515600" cy="1310400"/>
            <a:chOff x="0" y="7581"/>
            <a:chExt cx="10515600" cy="1310400"/>
          </a:xfrm>
        </p:grpSpPr>
        <p:sp>
          <p:nvSpPr>
            <p:cNvPr id="7" name="Rounded Rectangle 6">
              <a:extLst>
                <a:ext uri="{FF2B5EF4-FFF2-40B4-BE49-F238E27FC236}">
                  <a16:creationId xmlns:a16="http://schemas.microsoft.com/office/drawing/2014/main" id="{A49B2EB5-8681-4EEA-A036-0FC6A4A91488}"/>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3271BF05-4CE7-4DB1-876C-FB1CAFDD1233}"/>
                </a:ext>
              </a:extLst>
            </p:cNvPr>
            <p:cNvSpPr/>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nSpc>
                  <a:spcPct val="100000"/>
                </a:lnSpc>
              </a:pPr>
              <a:r>
                <a:rPr lang="en-US" sz="5600" b="1" dirty="0">
                  <a:solidFill>
                    <a:schemeClr val="bg1"/>
                  </a:solidFill>
                  <a:latin typeface="Arial Rounded MT Bold" pitchFamily="34" charset="0"/>
                </a:rPr>
                <a:t>Android Bluetooth</a:t>
              </a:r>
              <a:r>
                <a:rPr lang="en-US" sz="6000" dirty="0">
                  <a:solidFill>
                    <a:srgbClr val="000000"/>
                  </a:solidFill>
                  <a:latin typeface="Calibri Light"/>
                </a:rPr>
                <a:t> </a:t>
              </a:r>
              <a:endParaRPr lang="en-US" sz="6000" dirty="0"/>
            </a:p>
          </p:txBody>
        </p:sp>
      </p:grpSp>
      <p:pic>
        <p:nvPicPr>
          <p:cNvPr id="10" name="Picture 9">
            <a:extLst>
              <a:ext uri="{FF2B5EF4-FFF2-40B4-BE49-F238E27FC236}">
                <a16:creationId xmlns:a16="http://schemas.microsoft.com/office/drawing/2014/main" id="{BDF47649-DC7F-406F-BFB9-3038F19750B2}"/>
              </a:ext>
            </a:extLst>
          </p:cNvPr>
          <p:cNvPicPr/>
          <p:nvPr/>
        </p:nvPicPr>
        <p:blipFill>
          <a:blip r:embed="rId2"/>
          <a:stretch>
            <a:fillRect/>
          </a:stretch>
        </p:blipFill>
        <p:spPr>
          <a:xfrm>
            <a:off x="7518720" y="1974430"/>
            <a:ext cx="2463480" cy="4381920"/>
          </a:xfrm>
          <a:prstGeom prst="rect">
            <a:avLst/>
          </a:prstGeom>
          <a:ln>
            <a:noFill/>
          </a:ln>
        </p:spPr>
      </p:pic>
    </p:spTree>
    <p:extLst>
      <p:ext uri="{BB962C8B-B14F-4D97-AF65-F5344CB8AC3E}">
        <p14:creationId xmlns:p14="http://schemas.microsoft.com/office/powerpoint/2010/main" val="4288491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0C7C38-C7F7-48C3-8867-C6A55DCF0F07}"/>
              </a:ext>
            </a:extLst>
          </p:cNvPr>
          <p:cNvSpPr>
            <a:spLocks noGrp="1"/>
          </p:cNvSpPr>
          <p:nvPr>
            <p:ph idx="1"/>
          </p:nvPr>
        </p:nvSpPr>
        <p:spPr/>
        <p:txBody>
          <a:bodyPr/>
          <a:lstStyle/>
          <a:p>
            <a:pPr>
              <a:lnSpc>
                <a:spcPct val="100000"/>
              </a:lnSpc>
              <a:buFont typeface="Arial"/>
              <a:buChar char="•"/>
            </a:pPr>
            <a:r>
              <a:rPr lang="en-US" dirty="0">
                <a:solidFill>
                  <a:srgbClr val="000000"/>
                </a:solidFill>
              </a:rPr>
              <a:t>Start connected thread.</a:t>
            </a:r>
            <a:endParaRPr lang="en-US" dirty="0"/>
          </a:p>
          <a:p>
            <a:pPr>
              <a:lnSpc>
                <a:spcPct val="100000"/>
              </a:lnSpc>
              <a:buFont typeface="Arial"/>
              <a:buChar char="•"/>
            </a:pPr>
            <a:r>
              <a:rPr lang="en-US" dirty="0">
                <a:solidFill>
                  <a:srgbClr val="000000"/>
                </a:solidFill>
              </a:rPr>
              <a:t>Input stream, output stream and buffer. </a:t>
            </a:r>
            <a:endParaRPr lang="en-US" dirty="0"/>
          </a:p>
          <a:p>
            <a:pPr marL="0" indent="0">
              <a:lnSpc>
                <a:spcPct val="100000"/>
              </a:lnSpc>
              <a:buNone/>
            </a:pPr>
            <a:r>
              <a:rPr lang="en-US" dirty="0">
                <a:solidFill>
                  <a:srgbClr val="000000"/>
                </a:solidFill>
              </a:rPr>
              <a:t> </a:t>
            </a:r>
            <a:endParaRPr lang="en-US" dirty="0"/>
          </a:p>
          <a:p>
            <a:pPr>
              <a:lnSpc>
                <a:spcPct val="100000"/>
              </a:lnSpc>
            </a:pPr>
            <a:endParaRPr lang="en-US" dirty="0"/>
          </a:p>
          <a:p>
            <a:pPr>
              <a:lnSpc>
                <a:spcPct val="100000"/>
              </a:lnSpc>
            </a:pPr>
            <a:endParaRPr lang="en-US" dirty="0"/>
          </a:p>
          <a:p>
            <a:endParaRPr lang="en-US" dirty="0"/>
          </a:p>
        </p:txBody>
      </p:sp>
      <p:sp>
        <p:nvSpPr>
          <p:cNvPr id="4" name="Date Placeholder 3">
            <a:extLst>
              <a:ext uri="{FF2B5EF4-FFF2-40B4-BE49-F238E27FC236}">
                <a16:creationId xmlns:a16="http://schemas.microsoft.com/office/drawing/2014/main" id="{65701573-E1D8-4C02-AB09-90BE4849317D}"/>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850FA1F0-D50B-412B-B7C7-8EACF77215B0}"/>
              </a:ext>
            </a:extLst>
          </p:cNvPr>
          <p:cNvSpPr>
            <a:spLocks noGrp="1"/>
          </p:cNvSpPr>
          <p:nvPr>
            <p:ph type="sldNum" sz="quarter" idx="12"/>
          </p:nvPr>
        </p:nvSpPr>
        <p:spPr/>
        <p:txBody>
          <a:bodyPr/>
          <a:lstStyle/>
          <a:p>
            <a:fld id="{2AC68EB9-1518-4D2F-B396-E9155C8E5519}" type="slidenum">
              <a:rPr lang="en-US" smtClean="0"/>
              <a:t>46</a:t>
            </a:fld>
            <a:endParaRPr lang="en-US"/>
          </a:p>
        </p:txBody>
      </p:sp>
      <p:grpSp>
        <p:nvGrpSpPr>
          <p:cNvPr id="6" name="Group 5">
            <a:extLst>
              <a:ext uri="{FF2B5EF4-FFF2-40B4-BE49-F238E27FC236}">
                <a16:creationId xmlns:a16="http://schemas.microsoft.com/office/drawing/2014/main" id="{C8F293D6-0006-423A-B8FC-105BF87C266E}"/>
              </a:ext>
            </a:extLst>
          </p:cNvPr>
          <p:cNvGrpSpPr/>
          <p:nvPr/>
        </p:nvGrpSpPr>
        <p:grpSpPr>
          <a:xfrm>
            <a:off x="655320" y="445486"/>
            <a:ext cx="10515600" cy="1310400"/>
            <a:chOff x="0" y="7581"/>
            <a:chExt cx="10515600" cy="1310400"/>
          </a:xfrm>
        </p:grpSpPr>
        <p:sp>
          <p:nvSpPr>
            <p:cNvPr id="7" name="Rounded Rectangle 6">
              <a:extLst>
                <a:ext uri="{FF2B5EF4-FFF2-40B4-BE49-F238E27FC236}">
                  <a16:creationId xmlns:a16="http://schemas.microsoft.com/office/drawing/2014/main" id="{F18ADF9A-8607-4E6C-B11F-AF09B1668B5E}"/>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23B2F928-2BB4-44F5-B730-46DE26D6EAC8}"/>
                </a:ext>
              </a:extLst>
            </p:cNvPr>
            <p:cNvSpPr/>
            <p:nvPr/>
          </p:nvSpPr>
          <p:spPr>
            <a:xfrm>
              <a:off x="63968" y="4106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a:lnSpc>
                  <a:spcPct val="100000"/>
                </a:lnSpc>
              </a:pPr>
              <a:r>
                <a:rPr lang="en-US" sz="5400" b="1" dirty="0">
                  <a:solidFill>
                    <a:schemeClr val="bg1"/>
                  </a:solidFill>
                  <a:latin typeface="Arial Rounded MT Bold" panose="020F0704030504030204" pitchFamily="34" charset="0"/>
                </a:rPr>
                <a:t>Bluetooth connection service</a:t>
              </a:r>
            </a:p>
          </p:txBody>
        </p:sp>
      </p:grpSp>
      <p:pic>
        <p:nvPicPr>
          <p:cNvPr id="9" name="Picture 4">
            <a:extLst>
              <a:ext uri="{FF2B5EF4-FFF2-40B4-BE49-F238E27FC236}">
                <a16:creationId xmlns:a16="http://schemas.microsoft.com/office/drawing/2014/main" id="{9AAB2058-59B3-449D-9F59-415A5D2EBAE2}"/>
              </a:ext>
            </a:extLst>
          </p:cNvPr>
          <p:cNvPicPr/>
          <p:nvPr/>
        </p:nvPicPr>
        <p:blipFill>
          <a:blip r:embed="rId2"/>
          <a:stretch>
            <a:fillRect/>
          </a:stretch>
        </p:blipFill>
        <p:spPr>
          <a:xfrm>
            <a:off x="7516562" y="2493859"/>
            <a:ext cx="3164691" cy="3014870"/>
          </a:xfrm>
          <a:prstGeom prst="rect">
            <a:avLst/>
          </a:prstGeom>
          <a:ln>
            <a:noFill/>
          </a:ln>
        </p:spPr>
      </p:pic>
    </p:spTree>
    <p:extLst>
      <p:ext uri="{BB962C8B-B14F-4D97-AF65-F5344CB8AC3E}">
        <p14:creationId xmlns:p14="http://schemas.microsoft.com/office/powerpoint/2010/main" val="2266601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25C5-30A7-4C8A-A223-7E8ADB025BFB}"/>
              </a:ext>
            </a:extLst>
          </p:cNvPr>
          <p:cNvSpPr>
            <a:spLocks noGrp="1"/>
          </p:cNvSpPr>
          <p:nvPr>
            <p:ph type="ctrTitle"/>
          </p:nvPr>
        </p:nvSpPr>
        <p:spPr/>
        <p:txBody>
          <a:bodyPr/>
          <a:lstStyle/>
          <a:p>
            <a:r>
              <a:rPr lang="en-US" b="1" dirty="0">
                <a:solidFill>
                  <a:schemeClr val="accent1"/>
                </a:solidFill>
              </a:rPr>
              <a:t>Self-Parking Robot</a:t>
            </a:r>
          </a:p>
        </p:txBody>
      </p:sp>
      <p:sp>
        <p:nvSpPr>
          <p:cNvPr id="3" name="Subtitle 2">
            <a:extLst>
              <a:ext uri="{FF2B5EF4-FFF2-40B4-BE49-F238E27FC236}">
                <a16:creationId xmlns:a16="http://schemas.microsoft.com/office/drawing/2014/main" id="{BC3B40C9-33C8-49CE-AADE-DAAB6E80B6A3}"/>
              </a:ext>
            </a:extLst>
          </p:cNvPr>
          <p:cNvSpPr>
            <a:spLocks noGrp="1"/>
          </p:cNvSpPr>
          <p:nvPr>
            <p:ph type="subTitle" idx="1"/>
          </p:nvPr>
        </p:nvSpPr>
        <p:spPr/>
        <p:txBody>
          <a:bodyPr/>
          <a:lstStyle/>
          <a:p>
            <a:r>
              <a:rPr lang="en-US" dirty="0"/>
              <a:t>CAR-SIMULATED ROBOT DEMONSTRATION</a:t>
            </a:r>
          </a:p>
        </p:txBody>
      </p:sp>
      <p:sp>
        <p:nvSpPr>
          <p:cNvPr id="4" name="Date Placeholder 3">
            <a:extLst>
              <a:ext uri="{FF2B5EF4-FFF2-40B4-BE49-F238E27FC236}">
                <a16:creationId xmlns:a16="http://schemas.microsoft.com/office/drawing/2014/main" id="{13ED54B1-0B98-4F5C-BB8F-FD823608F374}"/>
              </a:ext>
            </a:extLst>
          </p:cNvPr>
          <p:cNvSpPr>
            <a:spLocks noGrp="1"/>
          </p:cNvSpPr>
          <p:nvPr>
            <p:ph type="dt" sz="half" idx="10"/>
          </p:nvPr>
        </p:nvSpPr>
        <p:spPr/>
        <p:txBody>
          <a:bodyPr/>
          <a:lstStyle/>
          <a:p>
            <a:fld id="{B7AD596A-E70F-4AC9-B3A0-7E439D0685DE}" type="datetime1">
              <a:rPr lang="en-US" smtClean="0"/>
              <a:t>7/6/2018</a:t>
            </a:fld>
            <a:endParaRPr lang="en-US"/>
          </a:p>
        </p:txBody>
      </p:sp>
      <p:sp>
        <p:nvSpPr>
          <p:cNvPr id="5" name="Slide Number Placeholder 4">
            <a:extLst>
              <a:ext uri="{FF2B5EF4-FFF2-40B4-BE49-F238E27FC236}">
                <a16:creationId xmlns:a16="http://schemas.microsoft.com/office/drawing/2014/main" id="{F45FCDE0-FE8E-4358-BEB9-2C97D4427A2F}"/>
              </a:ext>
            </a:extLst>
          </p:cNvPr>
          <p:cNvSpPr>
            <a:spLocks noGrp="1"/>
          </p:cNvSpPr>
          <p:nvPr>
            <p:ph type="sldNum" sz="quarter" idx="12"/>
          </p:nvPr>
        </p:nvSpPr>
        <p:spPr/>
        <p:txBody>
          <a:bodyPr/>
          <a:lstStyle/>
          <a:p>
            <a:fld id="{2AC68EB9-1518-4D2F-B396-E9155C8E5519}" type="slidenum">
              <a:rPr lang="en-US" smtClean="0"/>
              <a:t>47</a:t>
            </a:fld>
            <a:endParaRPr lang="en-US"/>
          </a:p>
        </p:txBody>
      </p:sp>
    </p:spTree>
    <p:extLst>
      <p:ext uri="{BB962C8B-B14F-4D97-AF65-F5344CB8AC3E}">
        <p14:creationId xmlns:p14="http://schemas.microsoft.com/office/powerpoint/2010/main" val="389191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48</a:t>
            </a:fld>
            <a:endParaRPr lang="en-US"/>
          </a:p>
        </p:txBody>
      </p:sp>
      <p:graphicFrame>
        <p:nvGraphicFramePr>
          <p:cNvPr id="10" name="Diagram 9">
            <a:extLst>
              <a:ext uri="{FF2B5EF4-FFF2-40B4-BE49-F238E27FC236}">
                <a16:creationId xmlns:a16="http://schemas.microsoft.com/office/drawing/2014/main" id="{C0FC306E-2B4A-4673-9F67-513D006EB98E}"/>
              </a:ext>
            </a:extLst>
          </p:cNvPr>
          <p:cNvGraphicFramePr/>
          <p:nvPr>
            <p:extLst>
              <p:ext uri="{D42A27DB-BD31-4B8C-83A1-F6EECF244321}">
                <p14:modId xmlns:p14="http://schemas.microsoft.com/office/powerpoint/2010/main" val="1309330729"/>
              </p:ext>
            </p:extLst>
          </p:nvPr>
        </p:nvGraphicFramePr>
        <p:xfrm>
          <a:off x="990600" y="5175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2421371"/>
            <a:ext cx="10515600" cy="4351338"/>
          </a:xfrm>
        </p:spPr>
        <p:txBody>
          <a:bodyPr/>
          <a:lstStyle/>
          <a:p>
            <a:pPr>
              <a:buFont typeface="Wingdings" panose="05000000000000000000" pitchFamily="2" charset="2"/>
              <a:buChar char="§"/>
            </a:pPr>
            <a:r>
              <a:rPr lang="en-US" b="1" dirty="0"/>
              <a:t>DC motors</a:t>
            </a:r>
          </a:p>
          <a:p>
            <a:pPr marL="1435100" indent="-285750">
              <a:tabLst>
                <a:tab pos="1204913" algn="l"/>
              </a:tabLst>
            </a:pPr>
            <a:r>
              <a:rPr lang="en-US" sz="1800" dirty="0"/>
              <a:t>Works as robot two-wheel drive.</a:t>
            </a:r>
          </a:p>
          <a:p>
            <a:pPr marL="1435100" indent="-285750">
              <a:tabLst>
                <a:tab pos="1204913" algn="l"/>
              </a:tabLst>
            </a:pPr>
            <a:r>
              <a:rPr lang="en-US" sz="1800" dirty="0"/>
              <a:t>Based on PWM for speed control.</a:t>
            </a:r>
          </a:p>
          <a:p>
            <a:pPr>
              <a:buFont typeface="Wingdings" panose="05000000000000000000" pitchFamily="2" charset="2"/>
              <a:buChar char="§"/>
              <a:tabLst>
                <a:tab pos="1204913" algn="l"/>
              </a:tabLst>
            </a:pPr>
            <a:r>
              <a:rPr lang="en-US" b="1" dirty="0"/>
              <a:t>Servo-steering mechanism</a:t>
            </a:r>
          </a:p>
          <a:p>
            <a:pPr marL="1149350" indent="6350">
              <a:tabLst>
                <a:tab pos="1204913" algn="l"/>
              </a:tabLst>
            </a:pPr>
            <a:r>
              <a:rPr lang="en-US" sz="1800" dirty="0"/>
              <a:t>    Ruling robot mobility in right and left directions. </a:t>
            </a:r>
          </a:p>
          <a:p>
            <a:pPr>
              <a:buFont typeface="Wingdings" panose="05000000000000000000" pitchFamily="2" charset="2"/>
              <a:buChar char="§"/>
              <a:tabLst>
                <a:tab pos="1204913" algn="l"/>
              </a:tabLst>
            </a:pPr>
            <a:r>
              <a:rPr lang="en-US" dirty="0"/>
              <a:t> </a:t>
            </a:r>
            <a:r>
              <a:rPr lang="en-US" b="1" dirty="0"/>
              <a:t>DC motor driver</a:t>
            </a:r>
          </a:p>
          <a:p>
            <a:pPr marL="1435100" indent="-285750">
              <a:tabLst>
                <a:tab pos="1204913" algn="l"/>
              </a:tabLst>
            </a:pPr>
            <a:r>
              <a:rPr lang="en-US" sz="1800" dirty="0"/>
              <a:t>Protection and isolation from other circuit parts.</a:t>
            </a:r>
          </a:p>
          <a:p>
            <a:pPr marL="1435100" indent="-285750">
              <a:tabLst>
                <a:tab pos="1204913" algn="l"/>
              </a:tabLst>
            </a:pPr>
            <a:r>
              <a:rPr lang="en-US" sz="1800" dirty="0"/>
              <a:t>High current driving from external supply source.</a:t>
            </a:r>
          </a:p>
          <a:p>
            <a:pPr marL="1435100" indent="-285750">
              <a:spcBef>
                <a:spcPts val="400"/>
              </a:spcBef>
              <a:tabLst>
                <a:tab pos="1204913" algn="l"/>
              </a:tabLst>
            </a:pPr>
            <a:r>
              <a:rPr lang="en-US" sz="1800" dirty="0"/>
              <a:t>Takes PWM, direction and circuit </a:t>
            </a:r>
            <a:r>
              <a:rPr lang="en-US" sz="1800" dirty="0" err="1"/>
              <a:t>gnd</a:t>
            </a:r>
            <a:r>
              <a:rPr lang="en-US" sz="1800" dirty="0"/>
              <a:t> as inputs and drives motor output.                 </a:t>
            </a:r>
            <a:r>
              <a:rPr lang="en-US"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607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6DCA007-9F8A-4096-B73E-8C4AB9622348}"/>
              </a:ext>
            </a:extLst>
          </p:cNvPr>
          <p:cNvSpPr>
            <a:spLocks noGrp="1"/>
          </p:cNvSpPr>
          <p:nvPr>
            <p:ph type="dt" sz="half" idx="10"/>
          </p:nvPr>
        </p:nvSpPr>
        <p:spPr/>
        <p:txBody>
          <a:bodyPr/>
          <a:lstStyle/>
          <a:p>
            <a:fld id="{E194173A-A0B3-4A84-AF5C-F026DC16EA50}" type="datetime1">
              <a:rPr lang="en-US" smtClean="0"/>
              <a:t>7/6/2018</a:t>
            </a:fld>
            <a:endParaRPr lang="en-US"/>
          </a:p>
        </p:txBody>
      </p:sp>
      <p:sp>
        <p:nvSpPr>
          <p:cNvPr id="9" name="Slide Number Placeholder 8">
            <a:extLst>
              <a:ext uri="{FF2B5EF4-FFF2-40B4-BE49-F238E27FC236}">
                <a16:creationId xmlns:a16="http://schemas.microsoft.com/office/drawing/2014/main" id="{502E37C6-9608-4517-B5F3-03988F1AAE81}"/>
              </a:ext>
            </a:extLst>
          </p:cNvPr>
          <p:cNvSpPr>
            <a:spLocks noGrp="1"/>
          </p:cNvSpPr>
          <p:nvPr>
            <p:ph type="sldNum" sz="quarter" idx="12"/>
          </p:nvPr>
        </p:nvSpPr>
        <p:spPr/>
        <p:txBody>
          <a:bodyPr/>
          <a:lstStyle/>
          <a:p>
            <a:fld id="{2AC68EB9-1518-4D2F-B396-E9155C8E5519}" type="slidenum">
              <a:rPr lang="en-US" smtClean="0"/>
              <a:t>49</a:t>
            </a:fld>
            <a:endParaRPr lang="en-US"/>
          </a:p>
        </p:txBody>
      </p:sp>
      <p:sp>
        <p:nvSpPr>
          <p:cNvPr id="10" name="Content Placeholder 2">
            <a:extLst>
              <a:ext uri="{FF2B5EF4-FFF2-40B4-BE49-F238E27FC236}">
                <a16:creationId xmlns:a16="http://schemas.microsoft.com/office/drawing/2014/main" id="{F00A7E98-CFB4-4F9D-824B-3773AE4FE30E}"/>
              </a:ext>
            </a:extLst>
          </p:cNvPr>
          <p:cNvSpPr>
            <a:spLocks noGrp="1"/>
          </p:cNvSpPr>
          <p:nvPr>
            <p:ph idx="1"/>
          </p:nvPr>
        </p:nvSpPr>
        <p:spPr>
          <a:xfrm>
            <a:off x="1051560" y="1073785"/>
            <a:ext cx="10515600" cy="4710430"/>
          </a:xfrm>
        </p:spPr>
        <p:txBody>
          <a:bodyPr>
            <a:normAutofit lnSpcReduction="10000"/>
          </a:bodyPr>
          <a:lstStyle/>
          <a:p>
            <a:pPr>
              <a:buFont typeface="Wingdings" panose="05000000000000000000" pitchFamily="2" charset="2"/>
              <a:buChar char="§"/>
            </a:pPr>
            <a:r>
              <a:rPr lang="en-US" b="1" dirty="0"/>
              <a:t>TivaC Launchpad ARM architecture based</a:t>
            </a:r>
          </a:p>
          <a:p>
            <a:pPr marL="1025525" indent="0"/>
            <a:r>
              <a:rPr lang="en-US" sz="1800" dirty="0"/>
              <a:t>  Widely used in industrial applications. </a:t>
            </a:r>
          </a:p>
          <a:p>
            <a:pPr marL="1025525" indent="0"/>
            <a:r>
              <a:rPr lang="en-US" sz="1800" dirty="0"/>
              <a:t>  System clock speed up to 80 MHz .</a:t>
            </a:r>
          </a:p>
          <a:p>
            <a:pPr marL="1025525" indent="0"/>
            <a:r>
              <a:rPr lang="en-US" sz="1800" dirty="0"/>
              <a:t>  Availability of advanced modules and peripherals.   </a:t>
            </a:r>
          </a:p>
          <a:p>
            <a:pPr marL="1025525" indent="0"/>
            <a:r>
              <a:rPr lang="en-US" sz="1800" dirty="0"/>
              <a:t>  Availability in market.</a:t>
            </a:r>
          </a:p>
          <a:p>
            <a:pPr>
              <a:buFont typeface="Wingdings" panose="05000000000000000000" pitchFamily="2" charset="2"/>
              <a:buChar char="§"/>
              <a:tabLst>
                <a:tab pos="55563" algn="l"/>
              </a:tabLst>
            </a:pPr>
            <a:r>
              <a:rPr lang="en-US" dirty="0"/>
              <a:t> </a:t>
            </a:r>
            <a:r>
              <a:rPr lang="en-US" b="1" dirty="0"/>
              <a:t>Bluetooth module</a:t>
            </a:r>
            <a:endParaRPr lang="en-US" sz="1800" b="1" dirty="0"/>
          </a:p>
          <a:p>
            <a:pPr marL="1366838" indent="-285750">
              <a:tabLst>
                <a:tab pos="55563" algn="l"/>
              </a:tabLst>
            </a:pPr>
            <a:r>
              <a:rPr lang="en-US" sz="1800" dirty="0"/>
              <a:t>Plays the IoT role by making a connection between robot system and the mobile application.</a:t>
            </a:r>
            <a:endParaRPr lang="en-US" sz="1900" dirty="0"/>
          </a:p>
          <a:p>
            <a:pPr marL="0" indent="4763">
              <a:buFont typeface="Wingdings" panose="05000000000000000000" pitchFamily="2" charset="2"/>
              <a:buChar char="§"/>
            </a:pPr>
            <a:r>
              <a:rPr lang="en-US" dirty="0"/>
              <a:t> </a:t>
            </a:r>
            <a:r>
              <a:rPr lang="en-US" b="1" dirty="0"/>
              <a:t>Ultrasonic Sensor</a:t>
            </a:r>
          </a:p>
          <a:p>
            <a:pPr marL="1311275" indent="-285750"/>
            <a:r>
              <a:rPr lang="en-US" sz="1800" dirty="0"/>
              <a:t>It is object-distance detector, which returns parking slot space.</a:t>
            </a:r>
          </a:p>
          <a:p>
            <a:pPr marL="1311275" indent="-285750"/>
            <a:r>
              <a:rPr lang="en-US" sz="1800" dirty="0"/>
              <a:t>Based on timer.</a:t>
            </a:r>
          </a:p>
          <a:p>
            <a:pPr>
              <a:buFont typeface="Wingdings" panose="05000000000000000000" pitchFamily="2" charset="2"/>
              <a:buChar char="§"/>
            </a:pPr>
            <a:r>
              <a:rPr lang="en-US" b="1" dirty="0"/>
              <a:t>IR Sensor</a:t>
            </a:r>
          </a:p>
          <a:p>
            <a:pPr marL="1311275" indent="-285750"/>
            <a:r>
              <a:rPr lang="en-US" sz="1800" dirty="0"/>
              <a:t>Object detection, which detects parking slot number based on a counter.</a:t>
            </a:r>
          </a:p>
        </p:txBody>
      </p:sp>
    </p:spTree>
    <p:extLst>
      <p:ext uri="{BB962C8B-B14F-4D97-AF65-F5344CB8AC3E}">
        <p14:creationId xmlns:p14="http://schemas.microsoft.com/office/powerpoint/2010/main" val="215459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B957A7-F50E-4650-A56F-AEDDCF691A6A}"/>
              </a:ext>
            </a:extLst>
          </p:cNvPr>
          <p:cNvGraphicFramePr/>
          <p:nvPr>
            <p:extLst>
              <p:ext uri="{D42A27DB-BD31-4B8C-83A1-F6EECF244321}">
                <p14:modId xmlns:p14="http://schemas.microsoft.com/office/powerpoint/2010/main" val="167924202"/>
              </p:ext>
            </p:extLst>
          </p:nvPr>
        </p:nvGraphicFramePr>
        <p:xfrm>
          <a:off x="666427" y="379676"/>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814347" y="2042785"/>
            <a:ext cx="10878439" cy="4341144"/>
          </a:xfrm>
        </p:spPr>
        <p:txBody>
          <a:bodyPr>
            <a:normAutofit/>
          </a:bodyPr>
          <a:lstStyle/>
          <a:p>
            <a:pPr>
              <a:buFont typeface="Wingdings" panose="05000000000000000000" pitchFamily="2" charset="2"/>
              <a:buChar char="§"/>
            </a:pPr>
            <a:r>
              <a:rPr lang="en-US" b="1" dirty="0"/>
              <a:t>Smart parking system (SPS)</a:t>
            </a:r>
          </a:p>
          <a:p>
            <a:pPr>
              <a:buFont typeface="Wingdings" panose="05000000000000000000" pitchFamily="2" charset="2"/>
              <a:buChar char="§"/>
            </a:pPr>
            <a:endParaRPr lang="en-US" b="1" dirty="0"/>
          </a:p>
          <a:p>
            <a:pPr>
              <a:buFont typeface="Wingdings" panose="05000000000000000000" pitchFamily="2" charset="2"/>
              <a:buChar char="§"/>
            </a:pPr>
            <a:r>
              <a:rPr lang="en-GB" sz="1800" dirty="0"/>
              <a:t>  Parking problems.</a:t>
            </a:r>
            <a:endParaRPr lang="en-GB" dirty="0"/>
          </a:p>
          <a:p>
            <a:pPr>
              <a:buFont typeface="Wingdings" panose="05000000000000000000" pitchFamily="2" charset="2"/>
              <a:buChar char="§"/>
            </a:pPr>
            <a:endParaRPr lang="en-GB" sz="1800" dirty="0"/>
          </a:p>
          <a:p>
            <a:pPr>
              <a:buFont typeface="Wingdings" panose="05000000000000000000" pitchFamily="2" charset="2"/>
              <a:buChar char="§"/>
            </a:pPr>
            <a:r>
              <a:rPr lang="en-GB" sz="1800" dirty="0"/>
              <a:t>  Importance of the SPS.</a:t>
            </a:r>
          </a:p>
          <a:p>
            <a:pPr marL="0" indent="0">
              <a:buNone/>
            </a:pPr>
            <a:endParaRPr lang="en-GB" sz="1800"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5</a:t>
            </a:fld>
            <a:endParaRPr lang="en-US"/>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3567" y="2149358"/>
            <a:ext cx="4928460" cy="3825239"/>
          </a:xfrm>
          <a:prstGeom prst="rect">
            <a:avLst/>
          </a:prstGeom>
        </p:spPr>
      </p:pic>
    </p:spTree>
    <p:extLst>
      <p:ext uri="{BB962C8B-B14F-4D97-AF65-F5344CB8AC3E}">
        <p14:creationId xmlns:p14="http://schemas.microsoft.com/office/powerpoint/2010/main" val="711378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5CBD37-3734-422D-9CFD-8B467C09DC7C}"/>
              </a:ext>
            </a:extLst>
          </p:cNvPr>
          <p:cNvPicPr>
            <a:picLocks noChangeAspect="1"/>
          </p:cNvPicPr>
          <p:nvPr/>
        </p:nvPicPr>
        <p:blipFill>
          <a:blip r:embed="rId2"/>
          <a:stretch>
            <a:fillRect/>
          </a:stretch>
        </p:blipFill>
        <p:spPr>
          <a:xfrm>
            <a:off x="1892654" y="4453083"/>
            <a:ext cx="4886325" cy="2409825"/>
          </a:xfrm>
          <a:prstGeom prst="rect">
            <a:avLst/>
          </a:prstGeom>
        </p:spPr>
      </p:pic>
      <p:grpSp>
        <p:nvGrpSpPr>
          <p:cNvPr id="6" name="Group 5">
            <a:extLst>
              <a:ext uri="{FF2B5EF4-FFF2-40B4-BE49-F238E27FC236}">
                <a16:creationId xmlns:a16="http://schemas.microsoft.com/office/drawing/2014/main" id="{A8EDC102-DA0B-41F8-9983-5633E22544DD}"/>
              </a:ext>
            </a:extLst>
          </p:cNvPr>
          <p:cNvGrpSpPr/>
          <p:nvPr/>
        </p:nvGrpSpPr>
        <p:grpSpPr>
          <a:xfrm>
            <a:off x="6945239" y="4426149"/>
            <a:ext cx="4023448" cy="1911710"/>
            <a:chOff x="7970476" y="3331623"/>
            <a:chExt cx="4023448" cy="1911710"/>
          </a:xfrm>
        </p:grpSpPr>
        <p:pic>
          <p:nvPicPr>
            <p:cNvPr id="3" name="Picture 2">
              <a:extLst>
                <a:ext uri="{FF2B5EF4-FFF2-40B4-BE49-F238E27FC236}">
                  <a16:creationId xmlns:a16="http://schemas.microsoft.com/office/drawing/2014/main" id="{FD3758BE-5AA9-43CF-BDCB-B0C904A1CC89}"/>
                </a:ext>
              </a:extLst>
            </p:cNvPr>
            <p:cNvPicPr>
              <a:picLocks noChangeAspect="1"/>
            </p:cNvPicPr>
            <p:nvPr/>
          </p:nvPicPr>
          <p:blipFill>
            <a:blip r:embed="rId3"/>
            <a:stretch>
              <a:fillRect/>
            </a:stretch>
          </p:blipFill>
          <p:spPr>
            <a:xfrm>
              <a:off x="7970476" y="3331623"/>
              <a:ext cx="4023448" cy="191171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02561BE-03CE-490D-BD56-B98DF6BC3E1C}"/>
                    </a:ext>
                  </a:extLst>
                </p:cNvPr>
                <p:cNvSpPr/>
                <p:nvPr/>
              </p:nvSpPr>
              <p:spPr>
                <a:xfrm>
                  <a:off x="9008400" y="4559382"/>
                  <a:ext cx="2497800" cy="526876"/>
                </a:xfrm>
                <a:prstGeom prst="rect">
                  <a:avLst/>
                </a:prstGeom>
              </p:spPr>
              <p:txBody>
                <a:bodyPr wrap="none">
                  <a:spAutoFit/>
                </a:bodyPr>
                <a:lstStyle/>
                <a:p>
                  <a:r>
                    <a:rPr lang="en-US" dirty="0"/>
                    <a:t> </a:t>
                  </a:r>
                  <a14:m>
                    <m:oMath xmlns:m="http://schemas.openxmlformats.org/officeDocument/2006/math">
                      <m:r>
                        <a:rPr lang="en-US" i="1">
                          <a:latin typeface="Cambria Math" panose="02040503050406030204" pitchFamily="18" charset="0"/>
                        </a:rPr>
                        <m:t>𝐷𝑢𝑡𝑦</m:t>
                      </m:r>
                      <m:r>
                        <a:rPr lang="en-US" i="1">
                          <a:latin typeface="Cambria Math" panose="02040503050406030204" pitchFamily="18" charset="0"/>
                        </a:rPr>
                        <m:t> </m:t>
                      </m:r>
                      <m:r>
                        <a:rPr lang="en-US" i="1">
                          <a:latin typeface="Cambria Math" panose="02040503050406030204" pitchFamily="18" charset="0"/>
                        </a:rPr>
                        <m:t>𝑐𝑦𝑐𝑙𝑒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𝑖𝑔</m:t>
                          </m:r>
                          <m:r>
                            <a:rPr lang="en-US" i="1">
                              <a:latin typeface="Cambria Math" panose="02040503050406030204" pitchFamily="18" charset="0"/>
                            </a:rPr>
                            <m:t>h</m:t>
                          </m:r>
                        </m:num>
                        <m:den>
                          <m:r>
                            <a:rPr lang="en-US" i="1">
                              <a:latin typeface="Cambria Math" panose="02040503050406030204" pitchFamily="18" charset="0"/>
                            </a:rPr>
                            <m:t>h</m:t>
                          </m:r>
                          <m:r>
                            <a:rPr lang="en-US" i="1">
                              <a:latin typeface="Cambria Math" panose="02040503050406030204" pitchFamily="18" charset="0"/>
                            </a:rPr>
                            <m:t>𝑖𝑔</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𝑙𝑜𝑤</m:t>
                          </m:r>
                        </m:den>
                      </m:f>
                    </m:oMath>
                  </a14:m>
                  <a:endParaRPr lang="en-US" dirty="0"/>
                </a:p>
              </p:txBody>
            </p:sp>
          </mc:Choice>
          <mc:Fallback xmlns="">
            <p:sp>
              <p:nvSpPr>
                <p:cNvPr id="2" name="Rectangle 1">
                  <a:extLst>
                    <a:ext uri="{FF2B5EF4-FFF2-40B4-BE49-F238E27FC236}">
                      <a16:creationId xmlns:a16="http://schemas.microsoft.com/office/drawing/2014/main" id="{302561BE-03CE-490D-BD56-B98DF6BC3E1C}"/>
                    </a:ext>
                  </a:extLst>
                </p:cNvPr>
                <p:cNvSpPr>
                  <a:spLocks noRot="1" noChangeAspect="1" noMove="1" noResize="1" noEditPoints="1" noAdjustHandles="1" noChangeArrowheads="1" noChangeShapeType="1" noTextEdit="1"/>
                </p:cNvSpPr>
                <p:nvPr/>
              </p:nvSpPr>
              <p:spPr>
                <a:xfrm>
                  <a:off x="9008400" y="4559382"/>
                  <a:ext cx="2497800" cy="526876"/>
                </a:xfrm>
                <a:prstGeom prst="rect">
                  <a:avLst/>
                </a:prstGeom>
                <a:blipFill>
                  <a:blip r:embed="rId4"/>
                  <a:stretch>
                    <a:fillRect b="-5747"/>
                  </a:stretch>
                </a:blipFill>
              </p:spPr>
              <p:txBody>
                <a:bodyPr/>
                <a:lstStyle/>
                <a:p>
                  <a:r>
                    <a:rPr lang="en-US">
                      <a:noFill/>
                    </a:rPr>
                    <a:t> </a:t>
                  </a:r>
                </a:p>
              </p:txBody>
            </p:sp>
          </mc:Fallback>
        </mc:AlternateContent>
      </p:grpSp>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50</a:t>
            </a:fld>
            <a:endParaRPr lang="en-US" dirty="0"/>
          </a:p>
        </p:txBody>
      </p:sp>
      <p:graphicFrame>
        <p:nvGraphicFramePr>
          <p:cNvPr id="10" name="Diagram 9">
            <a:extLst>
              <a:ext uri="{FF2B5EF4-FFF2-40B4-BE49-F238E27FC236}">
                <a16:creationId xmlns:a16="http://schemas.microsoft.com/office/drawing/2014/main" id="{C0FC306E-2B4A-4673-9F67-513D006EB98E}"/>
              </a:ext>
            </a:extLst>
          </p:cNvPr>
          <p:cNvGraphicFramePr/>
          <p:nvPr>
            <p:extLst>
              <p:ext uri="{D42A27DB-BD31-4B8C-83A1-F6EECF244321}">
                <p14:modId xmlns:p14="http://schemas.microsoft.com/office/powerpoint/2010/main" val="278089714"/>
              </p:ext>
            </p:extLst>
          </p:nvPr>
        </p:nvGraphicFramePr>
        <p:xfrm>
          <a:off x="990600" y="517525"/>
          <a:ext cx="10515600" cy="1325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2015979"/>
            <a:ext cx="10515600" cy="4351338"/>
          </a:xfrm>
        </p:spPr>
        <p:txBody>
          <a:bodyPr>
            <a:normAutofit/>
          </a:bodyPr>
          <a:lstStyle/>
          <a:p>
            <a:pPr>
              <a:buFont typeface="Wingdings" panose="05000000000000000000" pitchFamily="2" charset="2"/>
              <a:buChar char="§"/>
            </a:pPr>
            <a:r>
              <a:rPr lang="en-US" b="1" dirty="0"/>
              <a:t>DC motors PWM interface</a:t>
            </a:r>
          </a:p>
          <a:p>
            <a:pPr marL="1204913" indent="-285750"/>
            <a:r>
              <a:rPr lang="en-US" sz="1800" dirty="0"/>
              <a:t>Maximum speed achieved by constant voltage source (no speed control) 100% duty cycle.</a:t>
            </a:r>
          </a:p>
          <a:p>
            <a:pPr marL="1204913" indent="-285750"/>
            <a:r>
              <a:rPr lang="en-US" sz="1800" dirty="0"/>
              <a:t>Variant pulse widths to achieve an appropriate speed in parking with variant duty cycles.</a:t>
            </a:r>
          </a:p>
          <a:p>
            <a:pPr marL="1204913" indent="-285750"/>
            <a:r>
              <a:rPr lang="en-US" sz="1800" dirty="0"/>
              <a:t>PWM module0 in TM4C123X to generate a variety of widths.</a:t>
            </a:r>
          </a:p>
          <a:p>
            <a:pPr marL="1204913" indent="-285750"/>
            <a:r>
              <a:rPr lang="en-US" sz="1800" dirty="0"/>
              <a:t>Initialize PORTB pin 4 and 5 as PWM alternative function.</a:t>
            </a:r>
          </a:p>
          <a:p>
            <a:pPr marL="1204913" indent="-285750"/>
            <a:r>
              <a:rPr lang="en-US" sz="1800" dirty="0"/>
              <a:t>Choose count up or count up/down mode and assign the required values.</a:t>
            </a:r>
          </a:p>
          <a:p>
            <a:pPr marL="858838" indent="0">
              <a:buNone/>
            </a:pPr>
            <a:r>
              <a:rPr lang="en-US" dirty="0"/>
              <a:t>    </a:t>
            </a:r>
            <a:endParaRPr lang="en-US" sz="1800" dirty="0"/>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085785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51</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1014153" y="1253331"/>
            <a:ext cx="10515600" cy="4351338"/>
          </a:xfrm>
        </p:spPr>
        <p:txBody>
          <a:bodyPr/>
          <a:lstStyle/>
          <a:p>
            <a:pPr>
              <a:buFont typeface="Wingdings" panose="05000000000000000000" pitchFamily="2" charset="2"/>
              <a:buChar char="§"/>
            </a:pPr>
            <a:r>
              <a:rPr lang="en-US" b="1" dirty="0"/>
              <a:t>Servo-steering mechanism interface</a:t>
            </a:r>
          </a:p>
          <a:p>
            <a:pPr marL="1144588" indent="-285750"/>
            <a:r>
              <a:rPr lang="en-US" sz="1800" dirty="0"/>
              <a:t>Servo works with a pulse in total period.</a:t>
            </a:r>
          </a:p>
          <a:p>
            <a:pPr marL="1144588" indent="-285750"/>
            <a:r>
              <a:rPr lang="en-US" sz="1800" dirty="0"/>
              <a:t>PWM countdown mode is the best choice.</a:t>
            </a:r>
          </a:p>
          <a:p>
            <a:pPr marL="1144588" indent="-285750"/>
            <a:r>
              <a:rPr lang="en-US" sz="1800" dirty="0"/>
              <a:t>Initializations go as DC motor with different module.</a:t>
            </a:r>
          </a:p>
          <a:p>
            <a:pPr marL="1144588" indent="-285750"/>
            <a:r>
              <a:rPr lang="en-US" sz="1800" dirty="0"/>
              <a:t>Reused steering mechanism rather than designing a new one.              </a:t>
            </a:r>
          </a:p>
          <a:p>
            <a:pPr marL="1144588" indent="-285750"/>
            <a:r>
              <a:rPr lang="en-US" sz="1800" dirty="0"/>
              <a:t>Repeated tests to get the best pulse duration for more accurate angles.</a:t>
            </a:r>
          </a:p>
          <a:p>
            <a:pPr marL="858838" indent="0">
              <a:buNone/>
            </a:pPr>
            <a:endParaRPr lang="en-US"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3667295-39FF-4471-94B7-9CC9EC533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909" y="3713018"/>
            <a:ext cx="5306291" cy="2643332"/>
          </a:xfrm>
          <a:prstGeom prst="rect">
            <a:avLst/>
          </a:prstGeom>
        </p:spPr>
      </p:pic>
    </p:spTree>
    <p:extLst>
      <p:ext uri="{BB962C8B-B14F-4D97-AF65-F5344CB8AC3E}">
        <p14:creationId xmlns:p14="http://schemas.microsoft.com/office/powerpoint/2010/main" val="1737099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6DC947-EF7D-4C41-AB92-13BC14AC8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4395420"/>
            <a:ext cx="5257800" cy="1905000"/>
          </a:xfrm>
          <a:prstGeom prst="rect">
            <a:avLst/>
          </a:prstGeom>
        </p:spPr>
      </p:pic>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52</a:t>
            </a:fld>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975360"/>
                <a:ext cx="10515600" cy="5269129"/>
              </a:xfrm>
            </p:spPr>
            <p:txBody>
              <a:bodyPr>
                <a:normAutofit fontScale="85000" lnSpcReduction="20000"/>
              </a:bodyPr>
              <a:lstStyle/>
              <a:p>
                <a:pPr>
                  <a:buFont typeface="Wingdings" panose="05000000000000000000" pitchFamily="2" charset="2"/>
                  <a:buChar char="§"/>
                </a:pPr>
                <a:r>
                  <a:rPr lang="en-US" sz="4000" b="1" dirty="0"/>
                  <a:t>Ultrasonic sensor interface</a:t>
                </a:r>
              </a:p>
              <a:p>
                <a:pPr marL="1144588" indent="-285750"/>
                <a:r>
                  <a:rPr lang="en-US" sz="1900" dirty="0"/>
                  <a:t>Ultrasonic sensor emits pulses in sound speed.</a:t>
                </a:r>
              </a:p>
              <a:p>
                <a:pPr marL="1144588" indent="-285750"/>
                <a:r>
                  <a:rPr lang="en-US" sz="1900" dirty="0"/>
                  <a:t>Echo received from objects exposed to pulses.</a:t>
                </a:r>
              </a:p>
              <a:p>
                <a:pPr marL="1144588" indent="-285750"/>
                <a:r>
                  <a:rPr lang="en-US" sz="1900" dirty="0"/>
                  <a:t>Time-span between emitted and received signals is the keyword.</a:t>
                </a:r>
              </a:p>
              <a:p>
                <a:pPr marL="1144588" indent="-285750"/>
                <a:r>
                  <a:rPr lang="en-US" sz="1900" dirty="0"/>
                  <a:t>Timer generates the pulses on the sensor trigger pin.</a:t>
                </a:r>
              </a:p>
              <a:p>
                <a:pPr marL="1144588" indent="-285750"/>
                <a:r>
                  <a:rPr lang="en-US" sz="1900" dirty="0"/>
                  <a:t>Clear counting register of used timer.</a:t>
                </a:r>
              </a:p>
              <a:p>
                <a:pPr marL="1144588" indent="-285750"/>
                <a:r>
                  <a:rPr lang="en-US" sz="1900" dirty="0"/>
                  <a:t>Send a trigger pulse with 20 microseconds before and after the pulse.</a:t>
                </a:r>
              </a:p>
              <a:p>
                <a:pPr marL="1144588" indent="-285750"/>
                <a:r>
                  <a:rPr lang="en-US" sz="1900" dirty="0"/>
                  <a:t>Capture the rising edge and the falling edge of received signal.</a:t>
                </a:r>
              </a:p>
              <a:p>
                <a:pPr marL="1144588" indent="-285750"/>
                <a:r>
                  <a:rPr lang="en-US" sz="1900" dirty="0"/>
                  <a:t>Received signal to be converted into distance according to datasheet conversion equation.</a:t>
                </a:r>
              </a:p>
              <a:p>
                <a:pPr marL="858838" indent="0">
                  <a:buNone/>
                </a:pPr>
                <a:endParaRPr lang="en-US" sz="2000" b="0" i="1" dirty="0">
                  <a:latin typeface="Cambria Math" panose="02040503050406030204" pitchFamily="18" charset="0"/>
                </a:endParaRPr>
              </a:p>
              <a:p>
                <a:pPr marL="858838" indent="0">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𝑡𝑖𝑚𝑒</m:t>
                      </m:r>
                      <m:r>
                        <a:rPr lang="en-US" sz="2000" b="0" i="1" smtClean="0">
                          <a:latin typeface="Cambria Math" panose="02040503050406030204" pitchFamily="18" charset="0"/>
                        </a:rPr>
                        <m:t> </m:t>
                      </m:r>
                      <m:r>
                        <a:rPr lang="en-US" sz="2000" b="0" i="1" smtClean="0">
                          <a:latin typeface="Cambria Math" panose="02040503050406030204" pitchFamily="18" charset="0"/>
                        </a:rPr>
                        <m:t>𝑑𝑖𝑓𝑓𝑒𝑟𝑒𝑛𝑐𝑒</m:t>
                      </m:r>
                      <m:r>
                        <a:rPr lang="en-US" sz="2000" b="0" i="1" smtClean="0">
                          <a:latin typeface="Cambria Math" panose="02040503050406030204" pitchFamily="18" charset="0"/>
                        </a:rPr>
                        <m:t>=</m:t>
                      </m:r>
                      <m:r>
                        <a:rPr lang="en-US" sz="2000" b="0" i="1" smtClean="0">
                          <a:latin typeface="Cambria Math" panose="02040503050406030204" pitchFamily="18" charset="0"/>
                        </a:rPr>
                        <m:t>𝑓𝑎𝑙𝑙𝑖𝑛𝑔</m:t>
                      </m:r>
                      <m:r>
                        <a:rPr lang="en-US" sz="2000" b="0" i="1" smtClean="0">
                          <a:latin typeface="Cambria Math" panose="02040503050406030204" pitchFamily="18" charset="0"/>
                        </a:rPr>
                        <m:t> </m:t>
                      </m:r>
                      <m:r>
                        <a:rPr lang="en-US" sz="2000" b="0" i="1" smtClean="0">
                          <a:latin typeface="Cambria Math" panose="02040503050406030204" pitchFamily="18" charset="0"/>
                        </a:rPr>
                        <m:t>𝑒𝑑𝑔𝑒</m:t>
                      </m:r>
                      <m:r>
                        <a:rPr lang="en-US" sz="2000" b="0" i="1" smtClean="0">
                          <a:latin typeface="Cambria Math" panose="02040503050406030204" pitchFamily="18" charset="0"/>
                        </a:rPr>
                        <m:t> −</m:t>
                      </m:r>
                      <m:r>
                        <a:rPr lang="en-US" sz="2000" b="0" i="1" smtClean="0">
                          <a:latin typeface="Cambria Math" panose="02040503050406030204" pitchFamily="18" charset="0"/>
                        </a:rPr>
                        <m:t>𝑟𝑖𝑠𝑖𝑛𝑔</m:t>
                      </m:r>
                      <m:r>
                        <a:rPr lang="en-US" sz="2000" b="0" i="1" smtClean="0">
                          <a:latin typeface="Cambria Math" panose="02040503050406030204" pitchFamily="18" charset="0"/>
                        </a:rPr>
                        <m:t> </m:t>
                      </m:r>
                      <m:r>
                        <a:rPr lang="en-US" sz="2000" b="0" i="1" smtClean="0">
                          <a:latin typeface="Cambria Math" panose="02040503050406030204" pitchFamily="18" charset="0"/>
                        </a:rPr>
                        <m:t>𝑒𝑑𝑔𝑒</m:t>
                      </m:r>
                    </m:oMath>
                  </m:oMathPara>
                </a14:m>
                <a:endParaRPr lang="en-US" sz="2000" b="0" dirty="0"/>
              </a:p>
              <a:p>
                <a:pPr marL="858838" indent="0">
                  <a:buNone/>
                </a:pPr>
                <a:endParaRPr lang="en-US" sz="2000" b="0" dirty="0"/>
              </a:p>
              <a:p>
                <a:pPr marL="166688" indent="0">
                  <a:buNone/>
                  <a:tabLst>
                    <a:tab pos="234950" algn="l"/>
                  </a:tabLst>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𝑑𝑖𝑠𝑡𝑎𝑛𝑐𝑒</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𝑡𝑖𝑚𝑒</m:t>
                          </m:r>
                          <m:r>
                            <a:rPr lang="en-US" sz="2000" i="1">
                              <a:latin typeface="Cambria Math" panose="02040503050406030204" pitchFamily="18" charset="0"/>
                            </a:rPr>
                            <m:t> </m:t>
                          </m:r>
                          <m:r>
                            <a:rPr lang="en-US" sz="2000" i="1">
                              <a:latin typeface="Cambria Math" panose="02040503050406030204" pitchFamily="18" charset="0"/>
                            </a:rPr>
                            <m:t>𝑑𝑖𝑓𝑓𝑒𝑟𝑒𝑛𝑐𝑒</m:t>
                          </m:r>
                          <m:r>
                            <a:rPr lang="en-US" sz="2000" i="1">
                              <a:latin typeface="Cambria Math" panose="02040503050406030204" pitchFamily="18" charset="0"/>
                            </a:rPr>
                            <m:t> × </m:t>
                          </m:r>
                          <m:r>
                            <a:rPr lang="en-US" sz="2000" i="1">
                              <a:latin typeface="Cambria Math" panose="02040503050406030204" pitchFamily="18" charset="0"/>
                            </a:rPr>
                            <m:t>𝑠𝑝𝑒𝑒𝑑</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𝑠𝑜𝑢𝑛𝑑</m:t>
                          </m:r>
                          <m:r>
                            <a:rPr lang="en-US" sz="2000" i="1">
                              <a:latin typeface="Cambria Math" panose="02040503050406030204" pitchFamily="18" charset="0"/>
                            </a:rPr>
                            <m:t> </m:t>
                          </m:r>
                        </m:num>
                        <m:den>
                          <m:r>
                            <a:rPr lang="en-US" sz="2000" i="1">
                              <a:latin typeface="Cambria Math" panose="02040503050406030204" pitchFamily="18" charset="0"/>
                            </a:rPr>
                            <m:t>2</m:t>
                          </m:r>
                        </m:den>
                      </m:f>
                    </m:oMath>
                  </m:oMathPara>
                </a14:m>
                <a:endParaRPr lang="en-US" sz="2000" dirty="0"/>
              </a:p>
              <a:p>
                <a:pPr marL="858838" indent="0">
                  <a:buNone/>
                </a:pPr>
                <a:endParaRPr lang="en-US" sz="2000" dirty="0"/>
              </a:p>
              <a:p>
                <a:pPr marL="858838" indent="0">
                  <a:buNone/>
                </a:pPr>
                <a:endParaRPr lang="en-US" sz="2000" dirty="0"/>
              </a:p>
              <a:p>
                <a:pPr marL="858838" indent="0">
                  <a:buNone/>
                </a:pPr>
                <a:r>
                  <a:rPr lang="en-US" sz="1800" dirty="0"/>
                  <a:t>  </a:t>
                </a:r>
              </a:p>
            </p:txBody>
          </p:sp>
        </mc:Choice>
        <mc:Fallback xmlns="">
          <p:sp>
            <p:nvSpPr>
              <p:cNvPr id="11" name="Content Placeholder 2">
                <a:extLst>
                  <a:ext uri="{FF2B5EF4-FFF2-40B4-BE49-F238E27FC236}">
                    <a16:creationId xmlns:a16="http://schemas.microsoft.com/office/drawing/2014/main" id="{D4ABDD47-FBF2-46BC-B7DA-A05FF64C6531}"/>
                  </a:ext>
                </a:extLst>
              </p:cNvPr>
              <p:cNvSpPr>
                <a:spLocks noGrp="1" noRot="1" noChangeAspect="1" noMove="1" noResize="1" noEditPoints="1" noAdjustHandles="1" noChangeArrowheads="1" noChangeShapeType="1" noTextEdit="1"/>
              </p:cNvSpPr>
              <p:nvPr>
                <p:ph idx="1"/>
              </p:nvPr>
            </p:nvSpPr>
            <p:spPr>
              <a:xfrm>
                <a:off x="990600" y="975360"/>
                <a:ext cx="10515600" cy="5269129"/>
              </a:xfrm>
              <a:blipFill>
                <a:blip r:embed="rId3"/>
                <a:stretch>
                  <a:fillRect l="-1449" t="-4051"/>
                </a:stretch>
              </a:blipFill>
            </p:spPr>
            <p:txBody>
              <a:bodyPr/>
              <a:lstStyle/>
              <a:p>
                <a:r>
                  <a:rPr lang="en-US">
                    <a:noFill/>
                  </a:rPr>
                  <a:t> </a:t>
                </a:r>
              </a:p>
            </p:txBody>
          </p:sp>
        </mc:Fallback>
      </mc:AlternateContent>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110127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53</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838200" y="1091947"/>
            <a:ext cx="10515600" cy="4351338"/>
          </a:xfrm>
        </p:spPr>
        <p:txBody>
          <a:bodyPr>
            <a:normAutofit/>
          </a:bodyPr>
          <a:lstStyle/>
          <a:p>
            <a:pPr>
              <a:buFont typeface="Wingdings" panose="05000000000000000000" pitchFamily="2" charset="2"/>
              <a:buChar char="§"/>
            </a:pPr>
            <a:r>
              <a:rPr lang="en-US" b="1" dirty="0"/>
              <a:t>IR sensor interface</a:t>
            </a:r>
          </a:p>
          <a:p>
            <a:pPr marL="1144588" indent="-285750"/>
            <a:r>
              <a:rPr lang="en-US" sz="1800" b="0" dirty="0"/>
              <a:t>Plays the role of parking slot counter.</a:t>
            </a:r>
          </a:p>
          <a:p>
            <a:pPr marL="1144588" indent="-285750"/>
            <a:r>
              <a:rPr lang="en-US" sz="1800" dirty="0"/>
              <a:t>Microcontroller compares the returned counts with user selected number.</a:t>
            </a:r>
          </a:p>
          <a:p>
            <a:pPr marL="1144588" indent="-285750"/>
            <a:r>
              <a:rPr lang="en-US" sz="1800" b="0" dirty="0"/>
              <a:t>Parking process acts if </a:t>
            </a:r>
            <a:r>
              <a:rPr lang="en-US" sz="1800" dirty="0"/>
              <a:t>there is a</a:t>
            </a:r>
            <a:r>
              <a:rPr lang="en-US" sz="1800" b="0" dirty="0"/>
              <a:t> matching.  </a:t>
            </a:r>
          </a:p>
          <a:p>
            <a:pPr marL="1144588" indent="-285750"/>
            <a:r>
              <a:rPr lang="en-US" sz="1800" dirty="0"/>
              <a:t>GPIO ports to operate IR sensor.</a:t>
            </a:r>
          </a:p>
          <a:p>
            <a:pPr marL="1144588" indent="-285750"/>
            <a:r>
              <a:rPr lang="en-US" sz="1800" b="0" dirty="0"/>
              <a:t>Initialize PORTE as GPIO.</a:t>
            </a:r>
          </a:p>
          <a:p>
            <a:pPr marL="1144588" indent="-285750"/>
            <a:r>
              <a:rPr lang="en-US" sz="1800" dirty="0"/>
              <a:t>One pin in use as input from sensor.</a:t>
            </a:r>
          </a:p>
          <a:p>
            <a:pPr marL="1144588" indent="-285750"/>
            <a:r>
              <a:rPr lang="en-US" sz="1800" dirty="0"/>
              <a:t>Software flag for non-repeated readings. </a:t>
            </a:r>
            <a:endParaRPr lang="en-US" sz="1800" b="0" dirty="0"/>
          </a:p>
          <a:p>
            <a:pPr marL="858838" indent="0">
              <a:buNone/>
            </a:pPr>
            <a:endParaRPr lang="en-US" sz="2000" b="0" dirty="0"/>
          </a:p>
          <a:p>
            <a:pPr marL="858838" indent="0">
              <a:buNone/>
            </a:pPr>
            <a:endParaRPr lang="en-US" sz="2000"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27E61AA6-14EB-4BE1-9CAC-D34426D49BD6}"/>
              </a:ext>
            </a:extLst>
          </p:cNvPr>
          <p:cNvPicPr>
            <a:picLocks noChangeAspect="1"/>
          </p:cNvPicPr>
          <p:nvPr/>
        </p:nvPicPr>
        <p:blipFill>
          <a:blip r:embed="rId2"/>
          <a:stretch>
            <a:fillRect/>
          </a:stretch>
        </p:blipFill>
        <p:spPr>
          <a:xfrm>
            <a:off x="6726122" y="2607481"/>
            <a:ext cx="3982315" cy="2012011"/>
          </a:xfrm>
          <a:prstGeom prst="rect">
            <a:avLst/>
          </a:prstGeom>
        </p:spPr>
      </p:pic>
    </p:spTree>
    <p:extLst>
      <p:ext uri="{BB962C8B-B14F-4D97-AF65-F5344CB8AC3E}">
        <p14:creationId xmlns:p14="http://schemas.microsoft.com/office/powerpoint/2010/main" val="1852500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54</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1139751"/>
            <a:ext cx="10515600" cy="5368999"/>
          </a:xfrm>
        </p:spPr>
        <p:txBody>
          <a:bodyPr>
            <a:normAutofit/>
          </a:bodyPr>
          <a:lstStyle/>
          <a:p>
            <a:pPr>
              <a:buFont typeface="Wingdings" panose="05000000000000000000" pitchFamily="2" charset="2"/>
              <a:buChar char="§"/>
            </a:pPr>
            <a:r>
              <a:rPr lang="en-US" b="1" dirty="0"/>
              <a:t>Bluetooth module interface</a:t>
            </a:r>
          </a:p>
          <a:p>
            <a:pPr marL="1144588" indent="-285750"/>
            <a:r>
              <a:rPr lang="en-US" sz="1800" dirty="0"/>
              <a:t>Plays the IoT connectivity role with the mobile application.  </a:t>
            </a:r>
          </a:p>
          <a:p>
            <a:pPr marL="1144588" indent="-285750"/>
            <a:r>
              <a:rPr lang="en-US" sz="1800" dirty="0"/>
              <a:t>Mobile application is a client that requests a service.</a:t>
            </a:r>
          </a:p>
          <a:p>
            <a:pPr marL="1144588" indent="-285750"/>
            <a:r>
              <a:rPr lang="en-US" sz="1800" dirty="0"/>
              <a:t>Embedded system is a server that responds.</a:t>
            </a:r>
          </a:p>
          <a:p>
            <a:pPr marL="1144588" indent="-285750"/>
            <a:r>
              <a:rPr lang="en-US" sz="1800" dirty="0"/>
              <a:t>Peer-to-peer connection fits with UART protocol.</a:t>
            </a:r>
          </a:p>
          <a:p>
            <a:pPr marL="1144588" indent="-285750"/>
            <a:r>
              <a:rPr lang="en-US" sz="1800" dirty="0"/>
              <a:t>Initialize a UART module with 9600 baud rate.</a:t>
            </a:r>
          </a:p>
          <a:p>
            <a:pPr marL="1144588" indent="-285750"/>
            <a:r>
              <a:rPr lang="en-US" sz="1800" dirty="0"/>
              <a:t>UART interrupt.</a:t>
            </a:r>
          </a:p>
          <a:p>
            <a:pPr marL="1662113" indent="0">
              <a:buFont typeface="+mj-lt"/>
              <a:buAutoNum type="romanUcPeriod"/>
            </a:pPr>
            <a:r>
              <a:rPr lang="en-US" sz="1800" dirty="0"/>
              <a:t>   Triggers software to start.</a:t>
            </a:r>
          </a:p>
          <a:p>
            <a:pPr marL="1662113" indent="0">
              <a:buFont typeface="+mj-lt"/>
              <a:buAutoNum type="romanUcPeriod"/>
            </a:pPr>
            <a:r>
              <a:rPr lang="en-US" sz="1800" dirty="0"/>
              <a:t>  Better non-missing data reception.</a:t>
            </a:r>
          </a:p>
          <a:p>
            <a:pPr marL="1144588" indent="-285750"/>
            <a:r>
              <a:rPr lang="en-US" sz="1800" dirty="0"/>
              <a:t>Puts data in FIFO and rise flag in FR.</a:t>
            </a:r>
          </a:p>
          <a:p>
            <a:pPr marL="1144588" indent="-285750"/>
            <a:r>
              <a:rPr lang="en-US" sz="1800" dirty="0"/>
              <a:t>Received data to be compared with IR sensor counts.   </a:t>
            </a:r>
          </a:p>
          <a:p>
            <a:pPr marL="858838" indent="0">
              <a:buNone/>
            </a:pPr>
            <a:r>
              <a:rPr lang="en-US" sz="1800" dirty="0"/>
              <a:t> </a:t>
            </a:r>
            <a:endParaRPr lang="en-US" sz="2000" b="0" dirty="0"/>
          </a:p>
          <a:p>
            <a:pPr marL="858838" indent="0">
              <a:buNone/>
            </a:pPr>
            <a:endParaRPr lang="en-US" sz="2000"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0B4F4FC7-2F9C-4190-95BB-D966AFEDF1ED}"/>
              </a:ext>
            </a:extLst>
          </p:cNvPr>
          <p:cNvPicPr>
            <a:picLocks noChangeAspect="1"/>
          </p:cNvPicPr>
          <p:nvPr/>
        </p:nvPicPr>
        <p:blipFill>
          <a:blip r:embed="rId2"/>
          <a:stretch>
            <a:fillRect/>
          </a:stretch>
        </p:blipFill>
        <p:spPr>
          <a:xfrm>
            <a:off x="7030749" y="3022780"/>
            <a:ext cx="3838575" cy="1714500"/>
          </a:xfrm>
          <a:prstGeom prst="rect">
            <a:avLst/>
          </a:prstGeom>
        </p:spPr>
      </p:pic>
    </p:spTree>
    <p:extLst>
      <p:ext uri="{BB962C8B-B14F-4D97-AF65-F5344CB8AC3E}">
        <p14:creationId xmlns:p14="http://schemas.microsoft.com/office/powerpoint/2010/main" val="3102908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55</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1928812"/>
            <a:ext cx="10515600" cy="4351338"/>
          </a:xfrm>
        </p:spPr>
        <p:txBody>
          <a:bodyPr>
            <a:normAutofit/>
          </a:bodyPr>
          <a:lstStyle/>
          <a:p>
            <a:pPr>
              <a:buFont typeface="Wingdings" panose="05000000000000000000" pitchFamily="2" charset="2"/>
              <a:buChar char="§"/>
            </a:pPr>
            <a:r>
              <a:rPr lang="en-US" b="1" dirty="0"/>
              <a:t>Software-implemented FSM</a:t>
            </a:r>
          </a:p>
          <a:p>
            <a:pPr marL="1144588" indent="-285750"/>
            <a:r>
              <a:rPr lang="en-US" sz="1800" b="0" dirty="0"/>
              <a:t>Final stage in </a:t>
            </a:r>
            <a:r>
              <a:rPr lang="en-US" sz="1800" dirty="0"/>
              <a:t>written software.</a:t>
            </a:r>
          </a:p>
          <a:p>
            <a:pPr marL="1144588" indent="-285750"/>
            <a:r>
              <a:rPr lang="en-US" sz="1800" b="0" dirty="0"/>
              <a:t>Triggered by </a:t>
            </a:r>
            <a:r>
              <a:rPr lang="en-US" sz="1800" dirty="0"/>
              <a:t>UART flag register.</a:t>
            </a:r>
          </a:p>
          <a:p>
            <a:pPr marL="1144588" indent="-285750"/>
            <a:r>
              <a:rPr lang="en-US" sz="1800" b="0" dirty="0"/>
              <a:t>Parallel parking based.</a:t>
            </a:r>
          </a:p>
          <a:p>
            <a:pPr marL="1144588" indent="-285750"/>
            <a:r>
              <a:rPr lang="en-US" sz="1800" dirty="0"/>
              <a:t>Divided into two state machines.</a:t>
            </a:r>
          </a:p>
          <a:p>
            <a:pPr marL="1717675" indent="-168275">
              <a:buFont typeface="+mj-lt"/>
              <a:buAutoNum type="romanUcPeriod"/>
            </a:pPr>
            <a:r>
              <a:rPr lang="en-US" sz="1800" b="0" dirty="0"/>
              <a:t> Parking slot </a:t>
            </a:r>
            <a:r>
              <a:rPr lang="en-US" sz="1800" dirty="0"/>
              <a:t>d</a:t>
            </a:r>
            <a:r>
              <a:rPr lang="en-US" sz="1800" b="0" dirty="0"/>
              <a:t>etection.</a:t>
            </a:r>
          </a:p>
          <a:p>
            <a:pPr marL="1717675" indent="-168275">
              <a:buFont typeface="+mj-lt"/>
              <a:buAutoNum type="romanUcPeriod"/>
            </a:pPr>
            <a:r>
              <a:rPr lang="en-US" sz="1800" dirty="0"/>
              <a:t> Parallel parking. </a:t>
            </a:r>
            <a:endParaRPr lang="en-US" sz="2000" b="0" dirty="0"/>
          </a:p>
          <a:p>
            <a:pPr marL="1201738" indent="-342900">
              <a:spcBef>
                <a:spcPts val="0"/>
              </a:spcBef>
            </a:pPr>
            <a:r>
              <a:rPr lang="en-US" sz="2000" dirty="0"/>
              <a:t>Process starts with parking slot detection followed </a:t>
            </a:r>
          </a:p>
          <a:p>
            <a:pPr marL="858838" indent="0">
              <a:spcBef>
                <a:spcPts val="0"/>
              </a:spcBef>
              <a:buNone/>
            </a:pPr>
            <a:r>
              <a:rPr lang="en-US" sz="2000" dirty="0"/>
              <a:t>       by parallel parking.</a:t>
            </a:r>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6" name="Group 5">
            <a:extLst>
              <a:ext uri="{FF2B5EF4-FFF2-40B4-BE49-F238E27FC236}">
                <a16:creationId xmlns:a16="http://schemas.microsoft.com/office/drawing/2014/main" id="{B8F2BAD4-C9B4-445E-A4C2-924E317DE19F}"/>
              </a:ext>
            </a:extLst>
          </p:cNvPr>
          <p:cNvGrpSpPr/>
          <p:nvPr/>
        </p:nvGrpSpPr>
        <p:grpSpPr>
          <a:xfrm>
            <a:off x="671945" y="389812"/>
            <a:ext cx="10515600" cy="1310400"/>
            <a:chOff x="0" y="7581"/>
            <a:chExt cx="10515600" cy="1310400"/>
          </a:xfrm>
        </p:grpSpPr>
        <p:sp>
          <p:nvSpPr>
            <p:cNvPr id="7" name="Rectangle: Rounded Corners 6">
              <a:extLst>
                <a:ext uri="{FF2B5EF4-FFF2-40B4-BE49-F238E27FC236}">
                  <a16:creationId xmlns:a16="http://schemas.microsoft.com/office/drawing/2014/main" id="{7F4F6B95-3768-47C3-A1FA-87952044B0F8}"/>
                </a:ext>
              </a:extLst>
            </p:cNvPr>
            <p:cNvSpPr/>
            <p:nvPr/>
          </p:nvSpPr>
          <p:spPr>
            <a:xfrm>
              <a:off x="0" y="7581"/>
              <a:ext cx="10515600" cy="13104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C891A38-057A-43F7-8132-12D9EA92451C}"/>
                </a:ext>
              </a:extLst>
            </p:cNvPr>
            <p:cNvSpPr txBox="1"/>
            <p:nvPr/>
          </p:nvSpPr>
          <p:spPr>
            <a:xfrm>
              <a:off x="63968" y="71549"/>
              <a:ext cx="10387664" cy="1182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b="1" kern="1200" dirty="0">
                  <a:latin typeface="Arial Rounded MT Bold" panose="020F0704030504030204" pitchFamily="34" charset="0"/>
                  <a:cs typeface="ae_AlArabiya" panose="02060603050605020204" pitchFamily="18" charset="-78"/>
                </a:rPr>
                <a:t>Software implementation</a:t>
              </a:r>
              <a:endParaRPr lang="en-US" sz="5600" kern="1200" dirty="0">
                <a:latin typeface="Arial Rounded MT Bold" panose="020F0704030504030204" pitchFamily="34" charset="0"/>
                <a:cs typeface="ae_AlArabiya" panose="02060603050605020204" pitchFamily="18" charset="-78"/>
              </a:endParaRPr>
            </a:p>
          </p:txBody>
        </p:sp>
      </p:grpSp>
      <p:pic>
        <p:nvPicPr>
          <p:cNvPr id="3" name="Picture 2">
            <a:extLst>
              <a:ext uri="{FF2B5EF4-FFF2-40B4-BE49-F238E27FC236}">
                <a16:creationId xmlns:a16="http://schemas.microsoft.com/office/drawing/2014/main" id="{9185809A-9655-4C6D-A792-5E1B86B30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0" y="1700212"/>
            <a:ext cx="3409950" cy="4314825"/>
          </a:xfrm>
          <a:prstGeom prst="rect">
            <a:avLst/>
          </a:prstGeom>
        </p:spPr>
      </p:pic>
    </p:spTree>
    <p:extLst>
      <p:ext uri="{BB962C8B-B14F-4D97-AF65-F5344CB8AC3E}">
        <p14:creationId xmlns:p14="http://schemas.microsoft.com/office/powerpoint/2010/main" val="919576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56</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731520" y="1366548"/>
            <a:ext cx="10515600" cy="4351338"/>
          </a:xfrm>
        </p:spPr>
        <p:txBody>
          <a:bodyPr>
            <a:normAutofit/>
          </a:bodyPr>
          <a:lstStyle/>
          <a:p>
            <a:pPr>
              <a:buFont typeface="Wingdings" panose="05000000000000000000" pitchFamily="2" charset="2"/>
              <a:buChar char="§"/>
            </a:pPr>
            <a:r>
              <a:rPr lang="en-US" b="1" dirty="0"/>
              <a:t>Parking slot detection FSM</a:t>
            </a:r>
          </a:p>
          <a:p>
            <a:pPr marL="1144588" indent="-285750"/>
            <a:r>
              <a:rPr lang="en-US" sz="1800" dirty="0"/>
              <a:t>Implemented by lookup table and linked list.</a:t>
            </a:r>
          </a:p>
          <a:p>
            <a:pPr marL="1144588" indent="-285750"/>
            <a:r>
              <a:rPr lang="en-US" sz="1800" dirty="0"/>
              <a:t>Predefined states for robot to go with.</a:t>
            </a:r>
          </a:p>
          <a:p>
            <a:pPr marL="858838" indent="0">
              <a:buNone/>
            </a:pPr>
            <a:endParaRPr lang="en-US" sz="1800" dirty="0"/>
          </a:p>
          <a:p>
            <a:pPr marL="1258888" indent="1588">
              <a:buFont typeface="+mj-lt"/>
              <a:buAutoNum type="romanUcPeriod"/>
            </a:pPr>
            <a:r>
              <a:rPr lang="en-US" sz="1800" dirty="0"/>
              <a:t> START: Move forward until a slot is found.   </a:t>
            </a:r>
          </a:p>
          <a:p>
            <a:pPr marL="1258888" indent="1588">
              <a:buFont typeface="+mj-lt"/>
              <a:buAutoNum type="romanUcPeriod"/>
            </a:pPr>
            <a:r>
              <a:rPr lang="en-US" sz="1800" dirty="0"/>
              <a:t> DETECT: Find the boundary of detected slot.</a:t>
            </a:r>
          </a:p>
          <a:p>
            <a:pPr marL="1258888" indent="1588">
              <a:buFont typeface="+mj-lt"/>
              <a:buAutoNum type="romanUcPeriod"/>
            </a:pPr>
            <a:r>
              <a:rPr lang="en-US" sz="1800" dirty="0"/>
              <a:t> READY : Position for parallel parking.</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6401DF0-4FDF-45FA-A55C-80896CB22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275" y="1551362"/>
            <a:ext cx="4581525" cy="2552700"/>
          </a:xfrm>
          <a:prstGeom prst="rect">
            <a:avLst/>
          </a:prstGeom>
        </p:spPr>
      </p:pic>
    </p:spTree>
    <p:extLst>
      <p:ext uri="{BB962C8B-B14F-4D97-AF65-F5344CB8AC3E}">
        <p14:creationId xmlns:p14="http://schemas.microsoft.com/office/powerpoint/2010/main" val="30863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9C03D-D68F-4BCD-B5BB-2C3DD1E5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900" y="1137631"/>
            <a:ext cx="6896100" cy="3667125"/>
          </a:xfrm>
          <a:prstGeom prst="rect">
            <a:avLst/>
          </a:prstGeom>
        </p:spPr>
      </p:pic>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57</a:t>
            </a:fld>
            <a:endParaRPr lang="en-US" dirty="0"/>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493222" y="1026795"/>
            <a:ext cx="10515600" cy="4351338"/>
          </a:xfrm>
        </p:spPr>
        <p:txBody>
          <a:bodyPr>
            <a:normAutofit/>
          </a:bodyPr>
          <a:lstStyle/>
          <a:p>
            <a:pPr>
              <a:buFont typeface="Wingdings" panose="05000000000000000000" pitchFamily="2" charset="2"/>
              <a:buChar char="§"/>
            </a:pPr>
            <a:r>
              <a:rPr lang="en-US" b="1" dirty="0"/>
              <a:t>Perpendicular parking FSM</a:t>
            </a:r>
          </a:p>
          <a:p>
            <a:pPr marL="346075" indent="112713"/>
            <a:r>
              <a:rPr lang="en-US" sz="1800" dirty="0"/>
              <a:t>Implemented by lookup table and linked list.</a:t>
            </a:r>
          </a:p>
          <a:p>
            <a:pPr marL="346075" indent="112713"/>
            <a:r>
              <a:rPr lang="en-US" sz="1800" dirty="0"/>
              <a:t>Predefined states for robot to go with.</a:t>
            </a:r>
          </a:p>
          <a:p>
            <a:pPr marL="346075" indent="112713">
              <a:buNone/>
            </a:pPr>
            <a:endParaRPr lang="en-US" sz="1800" dirty="0"/>
          </a:p>
          <a:p>
            <a:pPr marL="346075" indent="112713">
              <a:buFont typeface="+mj-lt"/>
              <a:buAutoNum type="romanUcPeriod"/>
            </a:pPr>
            <a:r>
              <a:rPr lang="en-US" sz="1800" dirty="0"/>
              <a:t> RIGHT-BACKWARD: Turn right and move back.   </a:t>
            </a:r>
          </a:p>
          <a:p>
            <a:pPr marL="346075" indent="112713">
              <a:buFont typeface="+mj-lt"/>
              <a:buAutoNum type="romanUcPeriod"/>
            </a:pPr>
            <a:r>
              <a:rPr lang="en-US" sz="1800" dirty="0"/>
              <a:t> LEFT-FORWARD: If not settled, turn left and move forward.</a:t>
            </a:r>
          </a:p>
          <a:p>
            <a:pPr marL="346075" indent="112713">
              <a:buFont typeface="+mj-lt"/>
              <a:buAutoNum type="romanUcPeriod"/>
            </a:pPr>
            <a:r>
              <a:rPr lang="en-US" sz="1800" dirty="0"/>
              <a:t> STRAIGHT-BACKWARD : If sensors reading is equal.</a:t>
            </a:r>
          </a:p>
          <a:p>
            <a:pPr marL="346075" indent="112713">
              <a:buFont typeface="+mj-lt"/>
              <a:buAutoNum type="romanUcPeriod"/>
            </a:pPr>
            <a:r>
              <a:rPr lang="en-US" sz="1800" dirty="0"/>
              <a:t> SETTLE</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204047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438-AC46-4A3B-951E-5412D03E31FD}"/>
              </a:ext>
            </a:extLst>
          </p:cNvPr>
          <p:cNvSpPr>
            <a:spLocks noGrp="1"/>
          </p:cNvSpPr>
          <p:nvPr>
            <p:ph type="ctrTitle"/>
          </p:nvPr>
        </p:nvSpPr>
        <p:spPr/>
        <p:txBody>
          <a:bodyPr/>
          <a:lstStyle/>
          <a:p>
            <a:r>
              <a:rPr lang="en-US" b="1" dirty="0">
                <a:solidFill>
                  <a:schemeClr val="accent1"/>
                </a:solidFill>
                <a:latin typeface="+mn-lt"/>
              </a:rPr>
              <a:t>Conclusion</a:t>
            </a:r>
          </a:p>
        </p:txBody>
      </p:sp>
      <p:sp>
        <p:nvSpPr>
          <p:cNvPr id="4" name="Date Placeholder 3">
            <a:extLst>
              <a:ext uri="{FF2B5EF4-FFF2-40B4-BE49-F238E27FC236}">
                <a16:creationId xmlns:a16="http://schemas.microsoft.com/office/drawing/2014/main" id="{96A0472C-4B9A-424D-81A8-1EDD5CB6E161}"/>
              </a:ext>
            </a:extLst>
          </p:cNvPr>
          <p:cNvSpPr>
            <a:spLocks noGrp="1"/>
          </p:cNvSpPr>
          <p:nvPr>
            <p:ph type="dt" sz="half" idx="10"/>
          </p:nvPr>
        </p:nvSpPr>
        <p:spPr/>
        <p:txBody>
          <a:bodyPr/>
          <a:lstStyle/>
          <a:p>
            <a:fld id="{3E04DBFA-A21A-487F-9A99-9FC97D776B89}" type="datetime1">
              <a:rPr lang="en-US" smtClean="0"/>
              <a:t>7/6/2018</a:t>
            </a:fld>
            <a:endParaRPr lang="en-US"/>
          </a:p>
        </p:txBody>
      </p:sp>
      <p:sp>
        <p:nvSpPr>
          <p:cNvPr id="5" name="Slide Number Placeholder 4">
            <a:extLst>
              <a:ext uri="{FF2B5EF4-FFF2-40B4-BE49-F238E27FC236}">
                <a16:creationId xmlns:a16="http://schemas.microsoft.com/office/drawing/2014/main" id="{0AAAB316-CD66-4782-899A-15D48418B5BE}"/>
              </a:ext>
            </a:extLst>
          </p:cNvPr>
          <p:cNvSpPr>
            <a:spLocks noGrp="1"/>
          </p:cNvSpPr>
          <p:nvPr>
            <p:ph type="sldNum" sz="quarter" idx="12"/>
          </p:nvPr>
        </p:nvSpPr>
        <p:spPr/>
        <p:txBody>
          <a:bodyPr/>
          <a:lstStyle/>
          <a:p>
            <a:fld id="{2AC68EB9-1518-4D2F-B396-E9155C8E5519}" type="slidenum">
              <a:rPr lang="en-US" smtClean="0"/>
              <a:t>58</a:t>
            </a:fld>
            <a:endParaRPr lang="en-US"/>
          </a:p>
        </p:txBody>
      </p:sp>
    </p:spTree>
    <p:extLst>
      <p:ext uri="{BB962C8B-B14F-4D97-AF65-F5344CB8AC3E}">
        <p14:creationId xmlns:p14="http://schemas.microsoft.com/office/powerpoint/2010/main" val="1405105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2BA9-FCF4-4949-BD45-496D7E412A65}"/>
              </a:ext>
            </a:extLst>
          </p:cNvPr>
          <p:cNvSpPr>
            <a:spLocks noGrp="1"/>
          </p:cNvSpPr>
          <p:nvPr>
            <p:ph type="ctrTitle"/>
          </p:nvPr>
        </p:nvSpPr>
        <p:spPr/>
        <p:txBody>
          <a:bodyPr/>
          <a:lstStyle/>
          <a:p>
            <a:r>
              <a:rPr lang="en-US" b="1" dirty="0">
                <a:solidFill>
                  <a:schemeClr val="accent1"/>
                </a:solidFill>
                <a:latin typeface="+mn-lt"/>
              </a:rPr>
              <a:t>Future work</a:t>
            </a:r>
          </a:p>
        </p:txBody>
      </p:sp>
      <p:sp>
        <p:nvSpPr>
          <p:cNvPr id="3" name="Subtitle 2">
            <a:extLst>
              <a:ext uri="{FF2B5EF4-FFF2-40B4-BE49-F238E27FC236}">
                <a16:creationId xmlns:a16="http://schemas.microsoft.com/office/drawing/2014/main" id="{FD7A2BD2-AE88-4A48-A1EB-C1457A9BC90B}"/>
              </a:ext>
            </a:extLst>
          </p:cNvPr>
          <p:cNvSpPr>
            <a:spLocks noGrp="1"/>
          </p:cNvSpPr>
          <p:nvPr>
            <p:ph type="subTitle" idx="1"/>
          </p:nvPr>
        </p:nvSpPr>
        <p:spPr/>
        <p:txBody>
          <a:bodyPr/>
          <a:lstStyle/>
          <a:p>
            <a:r>
              <a:rPr lang="en-US" dirty="0"/>
              <a:t>WHAT IS NEXT</a:t>
            </a:r>
          </a:p>
        </p:txBody>
      </p:sp>
      <p:sp>
        <p:nvSpPr>
          <p:cNvPr id="4" name="Date Placeholder 3">
            <a:extLst>
              <a:ext uri="{FF2B5EF4-FFF2-40B4-BE49-F238E27FC236}">
                <a16:creationId xmlns:a16="http://schemas.microsoft.com/office/drawing/2014/main" id="{8C894595-C694-46FB-AC91-3CDBD992C600}"/>
              </a:ext>
            </a:extLst>
          </p:cNvPr>
          <p:cNvSpPr>
            <a:spLocks noGrp="1"/>
          </p:cNvSpPr>
          <p:nvPr>
            <p:ph type="dt" sz="half" idx="10"/>
          </p:nvPr>
        </p:nvSpPr>
        <p:spPr/>
        <p:txBody>
          <a:bodyPr/>
          <a:lstStyle/>
          <a:p>
            <a:fld id="{3E04DBFA-A21A-487F-9A99-9FC97D776B89}" type="datetime1">
              <a:rPr lang="en-US" smtClean="0"/>
              <a:t>7/6/2018</a:t>
            </a:fld>
            <a:endParaRPr lang="en-US"/>
          </a:p>
        </p:txBody>
      </p:sp>
      <p:sp>
        <p:nvSpPr>
          <p:cNvPr id="5" name="Slide Number Placeholder 4">
            <a:extLst>
              <a:ext uri="{FF2B5EF4-FFF2-40B4-BE49-F238E27FC236}">
                <a16:creationId xmlns:a16="http://schemas.microsoft.com/office/drawing/2014/main" id="{B764BBE6-04C4-4C72-A8BE-A1118FB86F7F}"/>
              </a:ext>
            </a:extLst>
          </p:cNvPr>
          <p:cNvSpPr>
            <a:spLocks noGrp="1"/>
          </p:cNvSpPr>
          <p:nvPr>
            <p:ph type="sldNum" sz="quarter" idx="12"/>
          </p:nvPr>
        </p:nvSpPr>
        <p:spPr/>
        <p:txBody>
          <a:bodyPr/>
          <a:lstStyle/>
          <a:p>
            <a:fld id="{2AC68EB9-1518-4D2F-B396-E9155C8E5519}" type="slidenum">
              <a:rPr lang="en-US" smtClean="0"/>
              <a:t>59</a:t>
            </a:fld>
            <a:endParaRPr lang="en-US"/>
          </a:p>
        </p:txBody>
      </p:sp>
    </p:spTree>
    <p:extLst>
      <p:ext uri="{BB962C8B-B14F-4D97-AF65-F5344CB8AC3E}">
        <p14:creationId xmlns:p14="http://schemas.microsoft.com/office/powerpoint/2010/main" val="2408547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50B662-8DBD-4208-A8DB-FFF6FA1F1B63}"/>
              </a:ext>
            </a:extLst>
          </p:cNvPr>
          <p:cNvSpPr>
            <a:spLocks noGrp="1"/>
          </p:cNvSpPr>
          <p:nvPr>
            <p:ph idx="1"/>
          </p:nvPr>
        </p:nvSpPr>
        <p:spPr>
          <a:xfrm>
            <a:off x="475361" y="450708"/>
            <a:ext cx="10878439" cy="4341144"/>
          </a:xfrm>
        </p:spPr>
        <p:txBody>
          <a:bodyPr>
            <a:normAutofit lnSpcReduction="10000"/>
          </a:bodyPr>
          <a:lstStyle/>
          <a:p>
            <a:pPr marL="0" indent="0">
              <a:buNone/>
            </a:pPr>
            <a:r>
              <a:rPr lang="en-US" b="1" dirty="0"/>
              <a:t> </a:t>
            </a:r>
          </a:p>
          <a:p>
            <a:pPr>
              <a:buFont typeface="Wingdings" panose="05000000000000000000" pitchFamily="2" charset="2"/>
              <a:buChar char="§"/>
            </a:pPr>
            <a:r>
              <a:rPr lang="en-US" b="1" dirty="0"/>
              <a:t>Smart parking system divides into three main parts</a:t>
            </a:r>
          </a:p>
          <a:p>
            <a:pPr marL="0" indent="0">
              <a:buNone/>
            </a:pPr>
            <a:endParaRPr lang="en-GB" dirty="0"/>
          </a:p>
          <a:p>
            <a:pPr>
              <a:buFont typeface="Wingdings" panose="05000000000000000000" pitchFamily="2" charset="2"/>
              <a:buChar char="§"/>
            </a:pPr>
            <a:r>
              <a:rPr lang="en-GB" sz="2400" dirty="0"/>
              <a:t>   </a:t>
            </a:r>
            <a:r>
              <a:rPr lang="en-GB" sz="2400" b="1" dirty="0"/>
              <a:t>Server </a:t>
            </a:r>
            <a:r>
              <a:rPr lang="en-GB" sz="2400" dirty="0"/>
              <a:t>  </a:t>
            </a:r>
          </a:p>
          <a:p>
            <a:pPr lvl="1"/>
            <a:r>
              <a:rPr lang="en-GB" sz="1800" dirty="0"/>
              <a:t>    Representing the operator side.</a:t>
            </a:r>
          </a:p>
          <a:p>
            <a:pPr lvl="1"/>
            <a:r>
              <a:rPr lang="en-GB" sz="1800" dirty="0"/>
              <a:t>    Garage system.</a:t>
            </a:r>
          </a:p>
          <a:p>
            <a:pPr>
              <a:buFont typeface="Wingdings" panose="05000000000000000000" pitchFamily="2" charset="2"/>
              <a:buChar char="§"/>
            </a:pPr>
            <a:r>
              <a:rPr lang="en-GB" sz="2400" b="1" dirty="0"/>
              <a:t>   Mobile application </a:t>
            </a:r>
          </a:p>
          <a:p>
            <a:pPr lvl="1"/>
            <a:r>
              <a:rPr lang="en-GB" sz="1800" dirty="0"/>
              <a:t>    Representing the client side.</a:t>
            </a:r>
          </a:p>
          <a:p>
            <a:pPr lvl="1"/>
            <a:r>
              <a:rPr lang="en-GB" sz="1800" dirty="0"/>
              <a:t>    Checking the availability of the slots.</a:t>
            </a:r>
          </a:p>
          <a:p>
            <a:pPr lvl="1"/>
            <a:r>
              <a:rPr lang="en-GB" sz="1800" dirty="0"/>
              <a:t>    Sending signal to the car </a:t>
            </a:r>
          </a:p>
          <a:p>
            <a:pPr>
              <a:buFont typeface="Wingdings" panose="05000000000000000000" pitchFamily="2" charset="2"/>
              <a:buChar char="§"/>
            </a:pPr>
            <a:r>
              <a:rPr lang="en-GB" sz="2400" dirty="0"/>
              <a:t>    </a:t>
            </a:r>
            <a:r>
              <a:rPr lang="en-GB" sz="2400" b="1" dirty="0"/>
              <a:t>Self parking robot</a:t>
            </a:r>
          </a:p>
          <a:p>
            <a:pPr lvl="1"/>
            <a:r>
              <a:rPr lang="en-GB" sz="1800" dirty="0"/>
              <a:t>    Performing parking system automatically.</a:t>
            </a:r>
          </a:p>
          <a:p>
            <a:endParaRPr lang="en-GB" sz="1800" dirty="0"/>
          </a:p>
          <a:p>
            <a:pPr marL="0" indent="0">
              <a:buNone/>
            </a:pPr>
            <a:endParaRPr lang="en-GB" sz="1800" dirty="0"/>
          </a:p>
          <a:p>
            <a:pPr>
              <a:buFont typeface="Wingdings" panose="05000000000000000000" pitchFamily="2" charset="2"/>
              <a:buChar char="§"/>
            </a:pPr>
            <a:endParaRPr lang="en-US" sz="1800" dirty="0"/>
          </a:p>
          <a:p>
            <a:pPr marL="0" indent="0">
              <a:buNone/>
            </a:pPr>
            <a:endParaRPr lang="en-US" dirty="0"/>
          </a:p>
          <a:p>
            <a:pPr marL="55563" indent="0">
              <a:buNone/>
            </a:pPr>
            <a:endParaRPr lang="en-US" b="1" dirty="0">
              <a:solidFill>
                <a:prstClr val="black"/>
              </a:solidFill>
            </a:endParaRPr>
          </a:p>
          <a:p>
            <a:pPr marL="1606550" indent="-457200"/>
            <a:endParaRPr lang="en-US" sz="1800" dirty="0"/>
          </a:p>
        </p:txBody>
      </p:sp>
      <p:sp>
        <p:nvSpPr>
          <p:cNvPr id="6" name="Date Placeholder 5">
            <a:extLst>
              <a:ext uri="{FF2B5EF4-FFF2-40B4-BE49-F238E27FC236}">
                <a16:creationId xmlns:a16="http://schemas.microsoft.com/office/drawing/2014/main" id="{5FF32EEB-11D0-426C-817A-DE79EFF22FB1}"/>
              </a:ext>
            </a:extLst>
          </p:cNvPr>
          <p:cNvSpPr>
            <a:spLocks noGrp="1"/>
          </p:cNvSpPr>
          <p:nvPr>
            <p:ph type="dt" sz="half" idx="10"/>
          </p:nvPr>
        </p:nvSpPr>
        <p:spPr/>
        <p:txBody>
          <a:bodyPr/>
          <a:lstStyle/>
          <a:p>
            <a:fld id="{7171CA78-C307-4824-B148-04814F90B1F3}" type="datetime1">
              <a:rPr lang="en-US" smtClean="0"/>
              <a:t>7/6/2018</a:t>
            </a:fld>
            <a:endParaRPr lang="en-US"/>
          </a:p>
        </p:txBody>
      </p:sp>
      <p:sp>
        <p:nvSpPr>
          <p:cNvPr id="7" name="Slide Number Placeholder 6">
            <a:extLst>
              <a:ext uri="{FF2B5EF4-FFF2-40B4-BE49-F238E27FC236}">
                <a16:creationId xmlns:a16="http://schemas.microsoft.com/office/drawing/2014/main" id="{8F8ADDA1-69EE-4528-BF9A-A92CE06FE638}"/>
              </a:ext>
            </a:extLst>
          </p:cNvPr>
          <p:cNvSpPr>
            <a:spLocks noGrp="1"/>
          </p:cNvSpPr>
          <p:nvPr>
            <p:ph type="sldNum" sz="quarter" idx="12"/>
          </p:nvPr>
        </p:nvSpPr>
        <p:spPr/>
        <p:txBody>
          <a:bodyPr/>
          <a:lstStyle/>
          <a:p>
            <a:fld id="{2AC68EB9-1518-4D2F-B396-E9155C8E5519}" type="slidenum">
              <a:rPr lang="en-US" smtClean="0"/>
              <a:t>6</a:t>
            </a:fld>
            <a:endParaRPr lang="en-US"/>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6270904" y="1870007"/>
            <a:ext cx="4679392" cy="3704094"/>
          </a:xfrm>
          <a:prstGeom prst="rect">
            <a:avLst/>
          </a:prstGeom>
        </p:spPr>
      </p:pic>
    </p:spTree>
    <p:extLst>
      <p:ext uri="{BB962C8B-B14F-4D97-AF65-F5344CB8AC3E}">
        <p14:creationId xmlns:p14="http://schemas.microsoft.com/office/powerpoint/2010/main" val="44608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60</a:t>
            </a:fld>
            <a:endParaRPr lang="en-US"/>
          </a:p>
        </p:txBody>
      </p:sp>
      <p:graphicFrame>
        <p:nvGraphicFramePr>
          <p:cNvPr id="10" name="Diagram 9">
            <a:extLst>
              <a:ext uri="{FF2B5EF4-FFF2-40B4-BE49-F238E27FC236}">
                <a16:creationId xmlns:a16="http://schemas.microsoft.com/office/drawing/2014/main" id="{C0FC306E-2B4A-4673-9F67-513D006EB98E}"/>
              </a:ext>
            </a:extLst>
          </p:cNvPr>
          <p:cNvGraphicFramePr/>
          <p:nvPr>
            <p:extLst>
              <p:ext uri="{D42A27DB-BD31-4B8C-83A1-F6EECF244321}">
                <p14:modId xmlns:p14="http://schemas.microsoft.com/office/powerpoint/2010/main" val="1478851743"/>
              </p:ext>
            </p:extLst>
          </p:nvPr>
        </p:nvGraphicFramePr>
        <p:xfrm>
          <a:off x="644236" y="658271"/>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990600" y="2421371"/>
            <a:ext cx="10515600" cy="4351338"/>
          </a:xfrm>
        </p:spPr>
        <p:txBody>
          <a:bodyPr>
            <a:normAutofit/>
          </a:bodyPr>
          <a:lstStyle/>
          <a:p>
            <a:pPr>
              <a:buFont typeface="Wingdings" panose="05000000000000000000" pitchFamily="2" charset="2"/>
              <a:buChar char="§"/>
            </a:pPr>
            <a:r>
              <a:rPr lang="en-US" b="1" dirty="0"/>
              <a:t>The future work is divided into three main parts</a:t>
            </a:r>
          </a:p>
          <a:p>
            <a:pPr marL="0" indent="0">
              <a:buNone/>
            </a:pPr>
            <a:r>
              <a:rPr lang="en-US" sz="1800" b="1" dirty="0"/>
              <a:t>1- Improve the security:</a:t>
            </a:r>
          </a:p>
          <a:p>
            <a:pPr lvl="1"/>
            <a:r>
              <a:rPr lang="en-US" sz="1800" dirty="0"/>
              <a:t>Visual security system</a:t>
            </a:r>
          </a:p>
          <a:p>
            <a:pPr marL="0" indent="0">
              <a:buNone/>
            </a:pPr>
            <a:r>
              <a:rPr lang="en-US" sz="1800" dirty="0"/>
              <a:t>	By allowing visual security system in this project by using Closed Circuit Television (CCTV) cameras </a:t>
            </a:r>
          </a:p>
          <a:p>
            <a:pPr marL="0" indent="0">
              <a:buNone/>
            </a:pPr>
            <a:r>
              <a:rPr lang="en-US" sz="1800" dirty="0"/>
              <a:t>	which will provide real-time navigation and streaming .</a:t>
            </a:r>
          </a:p>
          <a:p>
            <a:pPr marL="0" indent="0">
              <a:buNone/>
            </a:pPr>
            <a:endParaRPr lang="en-US" sz="2500" dirty="0"/>
          </a:p>
          <a:p>
            <a:pPr marL="0" indent="0">
              <a:buNone/>
            </a:pPr>
            <a:r>
              <a:rPr lang="en-US" sz="1800" dirty="0"/>
              <a:t>	</a:t>
            </a:r>
            <a:endParaRPr lang="en-US" sz="1400" dirty="0"/>
          </a:p>
          <a:p>
            <a:pPr marL="0" indent="0">
              <a:buNone/>
            </a:pPr>
            <a:r>
              <a:rPr lang="en-US" sz="1800" dirty="0"/>
              <a:t>	</a:t>
            </a:r>
          </a:p>
          <a:p>
            <a:pPr>
              <a:buFont typeface="Wingdings" panose="05000000000000000000" pitchFamily="2" charset="2"/>
              <a:buChar char="§"/>
            </a:pPr>
            <a:endParaRPr lang="en-US" sz="1800" dirty="0"/>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8" name="Picture 7" descr="Related image">
            <a:extLst>
              <a:ext uri="{FF2B5EF4-FFF2-40B4-BE49-F238E27FC236}">
                <a16:creationId xmlns:a16="http://schemas.microsoft.com/office/drawing/2014/main" id="{3816B91D-3959-419F-AFAF-ED0C2F97D50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27720" y="4027524"/>
            <a:ext cx="2034539" cy="1918183"/>
          </a:xfrm>
          <a:prstGeom prst="rect">
            <a:avLst/>
          </a:prstGeom>
          <a:noFill/>
          <a:ln>
            <a:noFill/>
          </a:ln>
        </p:spPr>
      </p:pic>
    </p:spTree>
    <p:extLst>
      <p:ext uri="{BB962C8B-B14F-4D97-AF65-F5344CB8AC3E}">
        <p14:creationId xmlns:p14="http://schemas.microsoft.com/office/powerpoint/2010/main" val="4236136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99E6C-968F-4C22-9F47-633AD18E673F}"/>
              </a:ext>
            </a:extLst>
          </p:cNvPr>
          <p:cNvSpPr>
            <a:spLocks noGrp="1"/>
          </p:cNvSpPr>
          <p:nvPr>
            <p:ph idx="1"/>
          </p:nvPr>
        </p:nvSpPr>
        <p:spPr>
          <a:xfrm>
            <a:off x="693737" y="896778"/>
            <a:ext cx="10873423" cy="5064443"/>
          </a:xfrm>
        </p:spPr>
        <p:txBody>
          <a:bodyPr/>
          <a:lstStyle/>
          <a:p>
            <a:pPr lvl="1"/>
            <a:r>
              <a:rPr lang="en-US" sz="2800" b="1" dirty="0"/>
              <a:t>Back-up database</a:t>
            </a:r>
          </a:p>
          <a:p>
            <a:pPr lvl="2" algn="just"/>
            <a:r>
              <a:rPr lang="en-US" sz="1800" dirty="0"/>
              <a:t>Two separate database could be implemented on two separate hosts, one of them will be available to the user to use and made changes and the other one will be updated simultaneously.</a:t>
            </a:r>
          </a:p>
          <a:p>
            <a:pPr lvl="2" algn="just"/>
            <a:endParaRPr lang="en-US" sz="1800" dirty="0"/>
          </a:p>
          <a:p>
            <a:pPr lvl="2" algn="just"/>
            <a:r>
              <a:rPr lang="en-US" dirty="0"/>
              <a:t>The server in use called principal database.</a:t>
            </a:r>
          </a:p>
          <a:p>
            <a:pPr lvl="2" algn="just"/>
            <a:r>
              <a:rPr lang="en-US" dirty="0"/>
              <a:t>The other server is called mirror database.</a:t>
            </a:r>
          </a:p>
          <a:p>
            <a:pPr marL="0" indent="0" algn="just">
              <a:buNone/>
            </a:pPr>
            <a:endParaRPr lang="en-US" sz="1800" dirty="0"/>
          </a:p>
          <a:p>
            <a:pPr marL="914400" lvl="2" indent="0">
              <a:buNone/>
            </a:pPr>
            <a:endParaRPr lang="en-US" sz="1800" dirty="0"/>
          </a:p>
          <a:p>
            <a:endParaRPr lang="en-US" dirty="0"/>
          </a:p>
        </p:txBody>
      </p:sp>
      <p:sp>
        <p:nvSpPr>
          <p:cNvPr id="4" name="Date Placeholder 3">
            <a:extLst>
              <a:ext uri="{FF2B5EF4-FFF2-40B4-BE49-F238E27FC236}">
                <a16:creationId xmlns:a16="http://schemas.microsoft.com/office/drawing/2014/main" id="{F92DB5D3-34E1-4712-A8C7-CBC4697AF51A}"/>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D85BE94F-5DC7-4603-8D70-C2D80F48D1ED}"/>
              </a:ext>
            </a:extLst>
          </p:cNvPr>
          <p:cNvSpPr>
            <a:spLocks noGrp="1"/>
          </p:cNvSpPr>
          <p:nvPr>
            <p:ph type="sldNum" sz="quarter" idx="12"/>
          </p:nvPr>
        </p:nvSpPr>
        <p:spPr/>
        <p:txBody>
          <a:bodyPr/>
          <a:lstStyle/>
          <a:p>
            <a:fld id="{2AC68EB9-1518-4D2F-B396-E9155C8E5519}" type="slidenum">
              <a:rPr lang="en-US" smtClean="0"/>
              <a:t>61</a:t>
            </a:fld>
            <a:endParaRPr lang="en-US"/>
          </a:p>
        </p:txBody>
      </p:sp>
      <p:pic>
        <p:nvPicPr>
          <p:cNvPr id="6" name="Picture 5" descr="نتيجة بحث الصور عن ‪mirror database‬‏">
            <a:extLst>
              <a:ext uri="{FF2B5EF4-FFF2-40B4-BE49-F238E27FC236}">
                <a16:creationId xmlns:a16="http://schemas.microsoft.com/office/drawing/2014/main" id="{07ED627E-3D37-426C-AD08-2561355DF4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1530" y="3091180"/>
            <a:ext cx="6036310" cy="3265170"/>
          </a:xfrm>
          <a:prstGeom prst="rect">
            <a:avLst/>
          </a:prstGeom>
          <a:noFill/>
          <a:ln>
            <a:noFill/>
          </a:ln>
        </p:spPr>
      </p:pic>
    </p:spTree>
    <p:extLst>
      <p:ext uri="{BB962C8B-B14F-4D97-AF65-F5344CB8AC3E}">
        <p14:creationId xmlns:p14="http://schemas.microsoft.com/office/powerpoint/2010/main" val="2213805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CF1594-BADB-4A15-B484-FC08DBFC0699}"/>
              </a:ext>
            </a:extLst>
          </p:cNvPr>
          <p:cNvSpPr>
            <a:spLocks noGrp="1"/>
          </p:cNvSpPr>
          <p:nvPr>
            <p:ph idx="1"/>
          </p:nvPr>
        </p:nvSpPr>
        <p:spPr>
          <a:xfrm>
            <a:off x="838200" y="624840"/>
            <a:ext cx="10515600" cy="5552123"/>
          </a:xfrm>
        </p:spPr>
        <p:txBody>
          <a:bodyPr>
            <a:normAutofit/>
          </a:bodyPr>
          <a:lstStyle/>
          <a:p>
            <a:pPr marL="0" indent="0">
              <a:buNone/>
            </a:pPr>
            <a:r>
              <a:rPr lang="en-US" sz="1800" b="1" dirty="0"/>
              <a:t>2- Improve the availability</a:t>
            </a:r>
          </a:p>
          <a:p>
            <a:pPr marL="512763" indent="339725"/>
            <a:r>
              <a:rPr lang="en-US" sz="1800" dirty="0"/>
              <a:t>	Satellite navigation system technique could be used like GPS to help the user or car owner get offline 	services often there is no internet.</a:t>
            </a:r>
          </a:p>
          <a:p>
            <a:pPr marL="512763" indent="339725"/>
            <a:r>
              <a:rPr lang="en-US" sz="1800" dirty="0"/>
              <a:t>	The navigational satellites are positioned in highly stable Medium Earth Orbits (MEOs) .</a:t>
            </a:r>
          </a:p>
          <a:p>
            <a:pPr marL="512763" indent="339725"/>
            <a:r>
              <a:rPr lang="en-US" sz="1800" dirty="0"/>
              <a:t>	To determine your location accurately, the receiver need to receive four different signals from four 	different satellites at least and by measuring the time taken by the signal to travel from the satellite 	to the receiver antenna. </a:t>
            </a:r>
          </a:p>
          <a:p>
            <a:pPr marL="0" indent="0">
              <a:buNone/>
            </a:pPr>
            <a:endParaRPr lang="en-US" sz="1800" dirty="0"/>
          </a:p>
          <a:p>
            <a:pPr lvl="2"/>
            <a:endParaRPr lang="en-US" dirty="0"/>
          </a:p>
          <a:p>
            <a:pPr marL="0" indent="0">
              <a:buNone/>
            </a:pPr>
            <a:endParaRPr lang="en-US" sz="1800" dirty="0"/>
          </a:p>
          <a:p>
            <a:pPr marL="0" indent="0">
              <a:buNone/>
            </a:pPr>
            <a:endParaRPr lang="en-US" sz="1800" dirty="0"/>
          </a:p>
        </p:txBody>
      </p:sp>
      <p:sp>
        <p:nvSpPr>
          <p:cNvPr id="4" name="Date Placeholder 3">
            <a:extLst>
              <a:ext uri="{FF2B5EF4-FFF2-40B4-BE49-F238E27FC236}">
                <a16:creationId xmlns:a16="http://schemas.microsoft.com/office/drawing/2014/main" id="{D3201479-F3FF-4FAD-9752-B77E6700F9DF}"/>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B1B38445-C92F-4F71-B5D4-9A2892955592}"/>
              </a:ext>
            </a:extLst>
          </p:cNvPr>
          <p:cNvSpPr>
            <a:spLocks noGrp="1"/>
          </p:cNvSpPr>
          <p:nvPr>
            <p:ph type="sldNum" sz="quarter" idx="12"/>
          </p:nvPr>
        </p:nvSpPr>
        <p:spPr/>
        <p:txBody>
          <a:bodyPr/>
          <a:lstStyle/>
          <a:p>
            <a:fld id="{2AC68EB9-1518-4D2F-B396-E9155C8E5519}" type="slidenum">
              <a:rPr lang="en-US" smtClean="0"/>
              <a:t>62</a:t>
            </a:fld>
            <a:endParaRPr lang="en-US"/>
          </a:p>
        </p:txBody>
      </p:sp>
      <p:pic>
        <p:nvPicPr>
          <p:cNvPr id="6" name="Picture 5" descr="صورة ذات صلة">
            <a:extLst>
              <a:ext uri="{FF2B5EF4-FFF2-40B4-BE49-F238E27FC236}">
                <a16:creationId xmlns:a16="http://schemas.microsoft.com/office/drawing/2014/main" id="{ED5B75DC-55F4-4A04-9F3E-2B1EBCAC36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2994" y="2788920"/>
            <a:ext cx="7822566" cy="3567430"/>
          </a:xfrm>
          <a:prstGeom prst="rect">
            <a:avLst/>
          </a:prstGeom>
          <a:noFill/>
          <a:ln>
            <a:noFill/>
          </a:ln>
        </p:spPr>
      </p:pic>
    </p:spTree>
    <p:extLst>
      <p:ext uri="{BB962C8B-B14F-4D97-AF65-F5344CB8AC3E}">
        <p14:creationId xmlns:p14="http://schemas.microsoft.com/office/powerpoint/2010/main" val="3709561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ABE2A-2D52-4AE6-A979-ED54E58E8160}"/>
              </a:ext>
            </a:extLst>
          </p:cNvPr>
          <p:cNvPicPr/>
          <p:nvPr/>
        </p:nvPicPr>
        <p:blipFill>
          <a:blip r:embed="rId2"/>
          <a:stretch>
            <a:fillRect/>
          </a:stretch>
        </p:blipFill>
        <p:spPr>
          <a:xfrm>
            <a:off x="6934199" y="776840"/>
            <a:ext cx="5257801" cy="3883343"/>
          </a:xfrm>
          <a:prstGeom prst="rect">
            <a:avLst/>
          </a:prstGeom>
        </p:spPr>
      </p:pic>
      <p:sp>
        <p:nvSpPr>
          <p:cNvPr id="3" name="Content Placeholder 2">
            <a:extLst>
              <a:ext uri="{FF2B5EF4-FFF2-40B4-BE49-F238E27FC236}">
                <a16:creationId xmlns:a16="http://schemas.microsoft.com/office/drawing/2014/main" id="{40789B22-0B8A-4D44-92C3-3F290A02A0F3}"/>
              </a:ext>
            </a:extLst>
          </p:cNvPr>
          <p:cNvSpPr>
            <a:spLocks noGrp="1"/>
          </p:cNvSpPr>
          <p:nvPr>
            <p:ph idx="1"/>
          </p:nvPr>
        </p:nvSpPr>
        <p:spPr>
          <a:xfrm>
            <a:off x="838200" y="563880"/>
            <a:ext cx="10515600" cy="5613083"/>
          </a:xfrm>
        </p:spPr>
        <p:txBody>
          <a:bodyPr/>
          <a:lstStyle/>
          <a:p>
            <a:pPr marL="0" indent="0">
              <a:buNone/>
            </a:pPr>
            <a:r>
              <a:rPr lang="en-US" sz="1800" b="1" dirty="0"/>
              <a:t>3- Improve the scalability</a:t>
            </a:r>
          </a:p>
          <a:p>
            <a:pPr lvl="2"/>
            <a:r>
              <a:rPr lang="en-US" dirty="0"/>
              <a:t>Making the algorithms effective to cover more parking spots.</a:t>
            </a:r>
          </a:p>
          <a:p>
            <a:pPr lvl="2"/>
            <a:r>
              <a:rPr lang="en-US" dirty="0"/>
              <a:t>Gathering many separate parking facilities in one cloud.</a:t>
            </a:r>
          </a:p>
          <a:p>
            <a:pPr marL="914400" lvl="2" indent="0">
              <a:buNone/>
            </a:pPr>
            <a:endParaRPr lang="en-US" dirty="0"/>
          </a:p>
          <a:p>
            <a:pPr marL="914400" lvl="2" indent="0">
              <a:buNone/>
            </a:pPr>
            <a:endParaRPr lang="en-US" dirty="0"/>
          </a:p>
          <a:p>
            <a:endParaRPr lang="en-US" dirty="0"/>
          </a:p>
        </p:txBody>
      </p:sp>
      <p:sp>
        <p:nvSpPr>
          <p:cNvPr id="4" name="Date Placeholder 3">
            <a:extLst>
              <a:ext uri="{FF2B5EF4-FFF2-40B4-BE49-F238E27FC236}">
                <a16:creationId xmlns:a16="http://schemas.microsoft.com/office/drawing/2014/main" id="{30437A58-0821-4247-A153-6967C242EE6F}"/>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78510624-8365-400B-81D0-743F44FAF63E}"/>
              </a:ext>
            </a:extLst>
          </p:cNvPr>
          <p:cNvSpPr>
            <a:spLocks noGrp="1"/>
          </p:cNvSpPr>
          <p:nvPr>
            <p:ph type="sldNum" sz="quarter" idx="12"/>
          </p:nvPr>
        </p:nvSpPr>
        <p:spPr/>
        <p:txBody>
          <a:bodyPr/>
          <a:lstStyle/>
          <a:p>
            <a:fld id="{2AC68EB9-1518-4D2F-B396-E9155C8E5519}" type="slidenum">
              <a:rPr lang="en-US" smtClean="0"/>
              <a:t>63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91EF9F-B509-43CA-835A-C05E45CB11D5}"/>
                  </a:ext>
                </a:extLst>
              </p:cNvPr>
              <p:cNvSpPr txBox="1"/>
              <p:nvPr/>
            </p:nvSpPr>
            <p:spPr>
              <a:xfrm>
                <a:off x="838199" y="1738935"/>
                <a:ext cx="6767946" cy="4596002"/>
              </a:xfrm>
              <a:prstGeom prst="rect">
                <a:avLst/>
              </a:prstGeom>
              <a:noFill/>
            </p:spPr>
            <p:txBody>
              <a:bodyPr wrap="square" rtlCol="0">
                <a:spAutoFit/>
              </a:bodyPr>
              <a:lstStyle/>
              <a:p>
                <a:pPr marL="346075" indent="-290513" algn="just">
                  <a:lnSpc>
                    <a:spcPct val="150000"/>
                  </a:lnSpc>
                  <a:buFont typeface="+mj-lt"/>
                  <a:buAutoNum type="romanLcPeriod"/>
                </a:pPr>
                <a:r>
                  <a:rPr lang="en-US" dirty="0"/>
                  <a:t>A network will be built as a backbone/infrastructure.</a:t>
                </a:r>
              </a:p>
              <a:p>
                <a:pPr marL="346075" indent="-290513" algn="just">
                  <a:lnSpc>
                    <a:spcPct val="150000"/>
                  </a:lnSpc>
                  <a:buFont typeface="+mj-lt"/>
                  <a:buAutoNum type="romanLcPeriod"/>
                </a:pPr>
                <a:r>
                  <a:rPr lang="en-US" dirty="0" err="1"/>
                  <a:t>Pn</a:t>
                </a:r>
                <a:r>
                  <a:rPr lang="en-US" dirty="0"/>
                  <a:t> is considered a car park on the network.</a:t>
                </a:r>
              </a:p>
              <a:p>
                <a:pPr marL="346075" indent="-290513" algn="just">
                  <a:lnSpc>
                    <a:spcPct val="150000"/>
                  </a:lnSpc>
                  <a:buFont typeface="+mj-lt"/>
                  <a:buAutoNum type="romanLcPeriod"/>
                </a:pPr>
                <a:r>
                  <a:rPr lang="en-US" dirty="0" err="1"/>
                  <a:t>Dij</a:t>
                </a:r>
                <a:r>
                  <a:rPr lang="en-US" dirty="0"/>
                  <a:t> is considered the distance between two car parks.</a:t>
                </a:r>
              </a:p>
              <a:p>
                <a:pPr marL="346075" indent="-290513" algn="just">
                  <a:lnSpc>
                    <a:spcPct val="150000"/>
                  </a:lnSpc>
                  <a:buFont typeface="+mj-lt"/>
                  <a:buAutoNum type="romanLcPeriod"/>
                </a:pPr>
                <a:r>
                  <a:rPr lang="en-US" dirty="0"/>
                  <a:t>A function named </a:t>
                </a:r>
                <a14:m>
                  <m:oMath xmlns:m="http://schemas.openxmlformats.org/officeDocument/2006/math">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β</m:t>
                        </m:r>
                      </m:e>
                    </m:d>
                  </m:oMath>
                </a14:m>
                <a:r>
                  <a:rPr lang="en-US" dirty="0"/>
                  <a:t> to calculate the cost between the nodes in the network.</a:t>
                </a:r>
              </a:p>
              <a:p>
                <a:pPr marL="346075" indent="-290513" algn="just">
                  <a:buFont typeface="+mj-lt"/>
                  <a:buAutoNum type="romanLcPeriod"/>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m:rPr>
                            <m:sty m:val="p"/>
                          </m:rPr>
                          <a:rPr lang="en-US">
                            <a:latin typeface="Cambria Math" panose="02040503050406030204" pitchFamily="18" charset="0"/>
                          </a:rPr>
                          <m:t>ij</m:t>
                        </m:r>
                      </m:sub>
                    </m:sSub>
                    <m:r>
                      <a:rPr lang="en-US">
                        <a:latin typeface="Cambria Math" panose="02040503050406030204" pitchFamily="18" charset="0"/>
                      </a:rPr>
                      <m:t>= </m:t>
                    </m:r>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β</m:t>
                        </m:r>
                      </m:e>
                    </m:d>
                    <m:r>
                      <a:rPr lang="en-US">
                        <a:latin typeface="Cambria Math" panose="02040503050406030204" pitchFamily="18" charset="0"/>
                      </a:rPr>
                      <m:t>= </m:t>
                    </m:r>
                    <m:r>
                      <m:rPr>
                        <m:sty m:val="p"/>
                      </m:rPr>
                      <a:rPr lang="en-US">
                        <a:latin typeface="Cambria Math" panose="02040503050406030204" pitchFamily="18" charset="0"/>
                      </a:rPr>
                      <m:t>α</m:t>
                    </m:r>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d</m:t>
                            </m:r>
                          </m:e>
                          <m:sub>
                            <m:r>
                              <m:rPr>
                                <m:sty m:val="p"/>
                              </m:rPr>
                              <a:rPr lang="en-US">
                                <a:latin typeface="Cambria Math" panose="02040503050406030204" pitchFamily="18" charset="0"/>
                              </a:rPr>
                              <m:t>ij</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D</m:t>
                            </m:r>
                          </m:e>
                          <m:sub>
                            <m:r>
                              <m:rPr>
                                <m:sty m:val="p"/>
                              </m:rPr>
                              <a:rPr lang="en-US">
                                <a:latin typeface="Cambria Math" panose="02040503050406030204" pitchFamily="18" charset="0"/>
                              </a:rPr>
                              <m:t>up</m:t>
                            </m:r>
                          </m:sub>
                        </m:sSub>
                      </m:den>
                    </m:f>
                    <m:r>
                      <a:rPr lang="en-US">
                        <a:latin typeface="Cambria Math" panose="02040503050406030204" pitchFamily="18" charset="0"/>
                      </a:rPr>
                      <m:t>+ </m:t>
                    </m:r>
                    <m:r>
                      <m:rPr>
                        <m:sty m:val="p"/>
                      </m:rPr>
                      <a:rPr lang="en-US">
                        <a:latin typeface="Cambria Math" panose="02040503050406030204" pitchFamily="18" charset="0"/>
                      </a:rPr>
                      <m:t>β</m:t>
                    </m:r>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j</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up</m:t>
                            </m:r>
                          </m:sub>
                        </m:sSub>
                      </m:den>
                    </m:f>
                  </m:oMath>
                </a14:m>
                <a:endParaRPr lang="en-US" dirty="0"/>
              </a:p>
              <a:p>
                <a:pPr marL="346075" indent="-290513" algn="just">
                  <a:lnSpc>
                    <a:spcPct val="150000"/>
                  </a:lnSpc>
                  <a:buFont typeface="+mj-lt"/>
                  <a:buAutoNum type="romanLcPeriod"/>
                </a:pPr>
                <a14:m>
                  <m:oMath xmlns:m="http://schemas.openxmlformats.org/officeDocument/2006/math">
                    <m:r>
                      <m:rPr>
                        <m:sty m:val="p"/>
                      </m:rPr>
                      <a:rPr lang="en-US">
                        <a:latin typeface="Cambria Math" panose="02040503050406030204" pitchFamily="18" charset="0"/>
                      </a:rPr>
                      <m:t>α</m:t>
                    </m:r>
                    <m:r>
                      <a:rPr lang="en-US" b="0" i="0" smtClean="0">
                        <a:latin typeface="Cambria Math" panose="02040503050406030204" pitchFamily="18" charset="0"/>
                      </a:rPr>
                      <m:t> </m:t>
                    </m:r>
                    <m:r>
                      <m:rPr>
                        <m:sty m:val="p"/>
                      </m:rPr>
                      <a:rPr lang="en-US" b="0" i="0" smtClean="0">
                        <a:latin typeface="Cambria Math" panose="02040503050406030204" pitchFamily="18" charset="0"/>
                      </a:rPr>
                      <m:t>is</m:t>
                    </m:r>
                  </m:oMath>
                </a14:m>
                <a:r>
                  <a:rPr lang="en-US" dirty="0"/>
                  <a:t> a coefficient depends on the path.</a:t>
                </a:r>
              </a:p>
              <a:p>
                <a:pPr marL="346075" indent="-290513" algn="just">
                  <a:lnSpc>
                    <a:spcPct val="150000"/>
                  </a:lnSpc>
                  <a:buFont typeface="+mj-lt"/>
                  <a:buAutoNum type="romanLcPeriod"/>
                </a:pP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β</m:t>
                    </m:r>
                  </m:oMath>
                </a14:m>
                <a:r>
                  <a:rPr lang="en-US" dirty="0"/>
                  <a:t> is a coefficient depends on the number of free slots.</a:t>
                </a:r>
              </a:p>
              <a:p>
                <a:pPr marL="346075" indent="-290513" algn="just">
                  <a:lnSpc>
                    <a:spcPct val="150000"/>
                  </a:lnSpc>
                  <a:buFont typeface="+mj-lt"/>
                  <a:buAutoNum type="romanLcPeriod"/>
                </a:pPr>
                <a:r>
                  <a:rPr lang="en-US" dirty="0"/>
                  <a:t> D</a:t>
                </a:r>
                <a:r>
                  <a:rPr lang="en-US" sz="1200" dirty="0"/>
                  <a:t>up</a:t>
                </a:r>
                <a:r>
                  <a:rPr lang="en-US" dirty="0"/>
                  <a:t> is the upper bound of the distance.</a:t>
                </a:r>
              </a:p>
              <a:p>
                <a:pPr marL="346075" indent="-290513" algn="just">
                  <a:lnSpc>
                    <a:spcPct val="150000"/>
                  </a:lnSpc>
                  <a:buFont typeface="+mj-lt"/>
                  <a:buAutoNum type="romanLcPeriod"/>
                </a:pPr>
                <a:r>
                  <a:rPr lang="en-US" dirty="0" err="1"/>
                  <a:t>T</a:t>
                </a:r>
                <a:r>
                  <a:rPr lang="en-US" sz="1200" dirty="0" err="1"/>
                  <a:t>up</a:t>
                </a:r>
                <a:r>
                  <a:rPr lang="en-US" dirty="0"/>
                  <a:t> is the upper bound of the capacity.</a:t>
                </a:r>
              </a:p>
              <a:p>
                <a:pPr marL="346075" indent="-290513"/>
                <a:endParaRPr lang="en-US" dirty="0"/>
              </a:p>
            </p:txBody>
          </p:sp>
        </mc:Choice>
        <mc:Fallback xmlns="">
          <p:sp>
            <p:nvSpPr>
              <p:cNvPr id="7" name="TextBox 6">
                <a:extLst>
                  <a:ext uri="{FF2B5EF4-FFF2-40B4-BE49-F238E27FC236}">
                    <a16:creationId xmlns:a16="http://schemas.microsoft.com/office/drawing/2014/main" id="{C991EF9F-B509-43CA-835A-C05E45CB11D5}"/>
                  </a:ext>
                </a:extLst>
              </p:cNvPr>
              <p:cNvSpPr txBox="1">
                <a:spLocks noRot="1" noChangeAspect="1" noMove="1" noResize="1" noEditPoints="1" noAdjustHandles="1" noChangeArrowheads="1" noChangeShapeType="1" noTextEdit="1"/>
              </p:cNvSpPr>
              <p:nvPr/>
            </p:nvSpPr>
            <p:spPr>
              <a:xfrm>
                <a:off x="838199" y="1738935"/>
                <a:ext cx="6767946" cy="4596002"/>
              </a:xfrm>
              <a:prstGeom prst="rect">
                <a:avLst/>
              </a:prstGeom>
              <a:blipFill>
                <a:blip r:embed="rId3"/>
                <a:stretch>
                  <a:fillRect r="-720"/>
                </a:stretch>
              </a:blipFill>
            </p:spPr>
            <p:txBody>
              <a:bodyPr/>
              <a:lstStyle/>
              <a:p>
                <a:r>
                  <a:rPr lang="en-US">
                    <a:noFill/>
                  </a:rPr>
                  <a:t> </a:t>
                </a:r>
              </a:p>
            </p:txBody>
          </p:sp>
        </mc:Fallback>
      </mc:AlternateContent>
    </p:spTree>
    <p:extLst>
      <p:ext uri="{BB962C8B-B14F-4D97-AF65-F5344CB8AC3E}">
        <p14:creationId xmlns:p14="http://schemas.microsoft.com/office/powerpoint/2010/main" val="83589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18AAC-A7E7-4DDC-89D4-C0109206A815}"/>
              </a:ext>
            </a:extLst>
          </p:cNvPr>
          <p:cNvSpPr>
            <a:spLocks noGrp="1"/>
          </p:cNvSpPr>
          <p:nvPr>
            <p:ph idx="1"/>
          </p:nvPr>
        </p:nvSpPr>
        <p:spPr>
          <a:xfrm>
            <a:off x="838200" y="594361"/>
            <a:ext cx="6400800" cy="1386840"/>
          </a:xfrm>
        </p:spPr>
        <p:txBody>
          <a:bodyPr>
            <a:normAutofit/>
          </a:bodyPr>
          <a:lstStyle/>
          <a:p>
            <a:pPr marL="0" indent="0">
              <a:buNone/>
            </a:pPr>
            <a:r>
              <a:rPr lang="en-US" sz="1800" dirty="0"/>
              <a:t>After calculations every car park will have all neighboring car parks information.</a:t>
            </a:r>
          </a:p>
          <a:p>
            <a:pPr marL="0" indent="0">
              <a:buNone/>
            </a:pPr>
            <a:r>
              <a:rPr lang="en-US" sz="1800" dirty="0"/>
              <a:t>And the algorithm is used to determine which car park have the lower cost.</a:t>
            </a:r>
          </a:p>
        </p:txBody>
      </p:sp>
      <p:sp>
        <p:nvSpPr>
          <p:cNvPr id="4" name="Date Placeholder 3">
            <a:extLst>
              <a:ext uri="{FF2B5EF4-FFF2-40B4-BE49-F238E27FC236}">
                <a16:creationId xmlns:a16="http://schemas.microsoft.com/office/drawing/2014/main" id="{BDF94AD8-4642-4FD8-B4E1-9F89F13D2685}"/>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922AB762-1475-419F-83C5-D2AFE89DFC1B}"/>
              </a:ext>
            </a:extLst>
          </p:cNvPr>
          <p:cNvSpPr>
            <a:spLocks noGrp="1"/>
          </p:cNvSpPr>
          <p:nvPr>
            <p:ph type="sldNum" sz="quarter" idx="12"/>
          </p:nvPr>
        </p:nvSpPr>
        <p:spPr/>
        <p:txBody>
          <a:bodyPr/>
          <a:lstStyle/>
          <a:p>
            <a:fld id="{2AC68EB9-1518-4D2F-B396-E9155C8E5519}" type="slidenum">
              <a:rPr lang="en-US" smtClean="0"/>
              <a:t>64</a:t>
            </a:fld>
            <a:endParaRPr lang="en-US"/>
          </a:p>
        </p:txBody>
      </p:sp>
      <p:pic>
        <p:nvPicPr>
          <p:cNvPr id="6" name="Picture 5">
            <a:extLst>
              <a:ext uri="{FF2B5EF4-FFF2-40B4-BE49-F238E27FC236}">
                <a16:creationId xmlns:a16="http://schemas.microsoft.com/office/drawing/2014/main" id="{F2DECD0C-CD7B-4EAF-8505-A8E99A7F832E}"/>
              </a:ext>
            </a:extLst>
          </p:cNvPr>
          <p:cNvPicPr/>
          <p:nvPr/>
        </p:nvPicPr>
        <p:blipFill>
          <a:blip r:embed="rId2"/>
          <a:stretch>
            <a:fillRect/>
          </a:stretch>
        </p:blipFill>
        <p:spPr>
          <a:xfrm>
            <a:off x="7239000" y="681037"/>
            <a:ext cx="4419600" cy="5724525"/>
          </a:xfrm>
          <a:prstGeom prst="rect">
            <a:avLst/>
          </a:prstGeom>
        </p:spPr>
      </p:pic>
      <p:pic>
        <p:nvPicPr>
          <p:cNvPr id="7" name="Picture 6">
            <a:extLst>
              <a:ext uri="{FF2B5EF4-FFF2-40B4-BE49-F238E27FC236}">
                <a16:creationId xmlns:a16="http://schemas.microsoft.com/office/drawing/2014/main" id="{35902994-689F-4147-BB24-3E18A680E036}"/>
              </a:ext>
            </a:extLst>
          </p:cNvPr>
          <p:cNvPicPr/>
          <p:nvPr/>
        </p:nvPicPr>
        <p:blipFill>
          <a:blip r:embed="rId3"/>
          <a:stretch>
            <a:fillRect/>
          </a:stretch>
        </p:blipFill>
        <p:spPr>
          <a:xfrm>
            <a:off x="1226820" y="2390774"/>
            <a:ext cx="4419600" cy="2699386"/>
          </a:xfrm>
          <a:prstGeom prst="rect">
            <a:avLst/>
          </a:prstGeom>
        </p:spPr>
      </p:pic>
    </p:spTree>
    <p:extLst>
      <p:ext uri="{BB962C8B-B14F-4D97-AF65-F5344CB8AC3E}">
        <p14:creationId xmlns:p14="http://schemas.microsoft.com/office/powerpoint/2010/main" val="1294875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6D3E-82E4-46D7-876A-F8C0B10EB5CD}"/>
              </a:ext>
            </a:extLst>
          </p:cNvPr>
          <p:cNvSpPr>
            <a:spLocks noGrp="1"/>
          </p:cNvSpPr>
          <p:nvPr>
            <p:ph type="title"/>
          </p:nvPr>
        </p:nvSpPr>
        <p:spPr>
          <a:xfrm>
            <a:off x="838200" y="1294102"/>
            <a:ext cx="10515600" cy="2852737"/>
          </a:xfrm>
        </p:spPr>
        <p:txBody>
          <a:bodyPr>
            <a:normAutofit/>
          </a:bodyPr>
          <a:lstStyle/>
          <a:p>
            <a:pPr algn="ctr"/>
            <a:r>
              <a:rPr lang="en-US" sz="11500" b="1" dirty="0">
                <a:solidFill>
                  <a:schemeClr val="accent1"/>
                </a:solidFill>
              </a:rPr>
              <a:t>Thank You </a:t>
            </a:r>
            <a:r>
              <a:rPr lang="en-US" sz="11500" b="1" dirty="0">
                <a:solidFill>
                  <a:schemeClr val="accent1"/>
                </a:solidFill>
                <a:sym typeface="Wingdings" panose="05000000000000000000" pitchFamily="2" charset="2"/>
              </a:rPr>
              <a:t></a:t>
            </a:r>
            <a:endParaRPr lang="en-US" sz="11500" b="1" dirty="0">
              <a:solidFill>
                <a:schemeClr val="accent1"/>
              </a:solidFill>
            </a:endParaRPr>
          </a:p>
        </p:txBody>
      </p:sp>
      <p:sp>
        <p:nvSpPr>
          <p:cNvPr id="4" name="Date Placeholder 3">
            <a:extLst>
              <a:ext uri="{FF2B5EF4-FFF2-40B4-BE49-F238E27FC236}">
                <a16:creationId xmlns:a16="http://schemas.microsoft.com/office/drawing/2014/main" id="{1E19EEE9-07B8-4243-B901-2D537B5D9B99}"/>
              </a:ext>
            </a:extLst>
          </p:cNvPr>
          <p:cNvSpPr>
            <a:spLocks noGrp="1"/>
          </p:cNvSpPr>
          <p:nvPr>
            <p:ph type="dt" sz="half" idx="10"/>
          </p:nvPr>
        </p:nvSpPr>
        <p:spPr/>
        <p:txBody>
          <a:bodyPr/>
          <a:lstStyle/>
          <a:p>
            <a:fld id="{5283D306-D24B-4EC3-87A0-5543B1A19E46}" type="datetime1">
              <a:rPr lang="en-US" smtClean="0"/>
              <a:t>7/6/2018</a:t>
            </a:fld>
            <a:endParaRPr lang="en-US"/>
          </a:p>
        </p:txBody>
      </p:sp>
      <p:sp>
        <p:nvSpPr>
          <p:cNvPr id="5" name="Slide Number Placeholder 4">
            <a:extLst>
              <a:ext uri="{FF2B5EF4-FFF2-40B4-BE49-F238E27FC236}">
                <a16:creationId xmlns:a16="http://schemas.microsoft.com/office/drawing/2014/main" id="{ACE4F9CA-E38A-4CED-8090-BBE7F175B38B}"/>
              </a:ext>
            </a:extLst>
          </p:cNvPr>
          <p:cNvSpPr>
            <a:spLocks noGrp="1"/>
          </p:cNvSpPr>
          <p:nvPr>
            <p:ph type="sldNum" sz="quarter" idx="12"/>
          </p:nvPr>
        </p:nvSpPr>
        <p:spPr/>
        <p:txBody>
          <a:bodyPr/>
          <a:lstStyle/>
          <a:p>
            <a:fld id="{2AC68EB9-1518-4D2F-B396-E9155C8E5519}" type="slidenum">
              <a:rPr lang="en-US" smtClean="0"/>
              <a:t>65</a:t>
            </a:fld>
            <a:endParaRPr lang="en-US"/>
          </a:p>
        </p:txBody>
      </p:sp>
    </p:spTree>
    <p:extLst>
      <p:ext uri="{BB962C8B-B14F-4D97-AF65-F5344CB8AC3E}">
        <p14:creationId xmlns:p14="http://schemas.microsoft.com/office/powerpoint/2010/main" val="364445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2525C-0547-4B1B-B8A9-56F880BD3A99}"/>
              </a:ext>
            </a:extLst>
          </p:cNvPr>
          <p:cNvSpPr>
            <a:spLocks noGrp="1"/>
          </p:cNvSpPr>
          <p:nvPr>
            <p:ph type="dt" sz="half" idx="10"/>
          </p:nvPr>
        </p:nvSpPr>
        <p:spPr/>
        <p:txBody>
          <a:bodyPr/>
          <a:lstStyle/>
          <a:p>
            <a:fld id="{DB25C9F9-3474-4C32-AB05-7516BD1D9389}" type="datetime1">
              <a:rPr lang="en-US" smtClean="0"/>
              <a:t>7/6/2018</a:t>
            </a:fld>
            <a:endParaRPr lang="en-US"/>
          </a:p>
        </p:txBody>
      </p:sp>
      <p:sp>
        <p:nvSpPr>
          <p:cNvPr id="5" name="Slide Number Placeholder 4">
            <a:extLst>
              <a:ext uri="{FF2B5EF4-FFF2-40B4-BE49-F238E27FC236}">
                <a16:creationId xmlns:a16="http://schemas.microsoft.com/office/drawing/2014/main" id="{12B46EFE-4538-4E23-93FB-E8D5E0D04FA7}"/>
              </a:ext>
            </a:extLst>
          </p:cNvPr>
          <p:cNvSpPr>
            <a:spLocks noGrp="1"/>
          </p:cNvSpPr>
          <p:nvPr>
            <p:ph type="sldNum" sz="quarter" idx="12"/>
          </p:nvPr>
        </p:nvSpPr>
        <p:spPr/>
        <p:txBody>
          <a:bodyPr/>
          <a:lstStyle/>
          <a:p>
            <a:fld id="{2AC68EB9-1518-4D2F-B396-E9155C8E5519}" type="slidenum">
              <a:rPr lang="en-US" smtClean="0"/>
              <a:t>7</a:t>
            </a:fld>
            <a:endParaRPr lang="en-US"/>
          </a:p>
        </p:txBody>
      </p:sp>
      <p:sp>
        <p:nvSpPr>
          <p:cNvPr id="11" name="Content Placeholder 2">
            <a:extLst>
              <a:ext uri="{FF2B5EF4-FFF2-40B4-BE49-F238E27FC236}">
                <a16:creationId xmlns:a16="http://schemas.microsoft.com/office/drawing/2014/main" id="{D4ABDD47-FBF2-46BC-B7DA-A05FF64C6531}"/>
              </a:ext>
            </a:extLst>
          </p:cNvPr>
          <p:cNvSpPr>
            <a:spLocks noGrp="1"/>
          </p:cNvSpPr>
          <p:nvPr>
            <p:ph idx="1"/>
          </p:nvPr>
        </p:nvSpPr>
        <p:spPr>
          <a:xfrm>
            <a:off x="838200" y="1045844"/>
            <a:ext cx="10515600" cy="5158106"/>
          </a:xfrm>
        </p:spPr>
        <p:txBody>
          <a:bodyPr>
            <a:normAutofit/>
          </a:bodyPr>
          <a:lstStyle/>
          <a:p>
            <a:pPr>
              <a:buFont typeface="Wingdings" panose="05000000000000000000" pitchFamily="2" charset="2"/>
              <a:buChar char="§"/>
            </a:pPr>
            <a:r>
              <a:rPr lang="en-GB" b="1" dirty="0"/>
              <a:t>Implementing a small prototype to represent the complete idea of IoT parking system</a:t>
            </a:r>
            <a:endParaRPr lang="en-US" b="1" dirty="0"/>
          </a:p>
          <a:p>
            <a:pPr marL="0" indent="0">
              <a:buNone/>
            </a:pPr>
            <a:endParaRPr lang="en-US" b="1" dirty="0"/>
          </a:p>
          <a:p>
            <a:pPr>
              <a:buFont typeface="Wingdings" panose="05000000000000000000" pitchFamily="2" charset="2"/>
              <a:buChar char="§"/>
            </a:pPr>
            <a:r>
              <a:rPr lang="en-US" sz="1800" dirty="0"/>
              <a:t>Authentication using RFID sensors.</a:t>
            </a:r>
          </a:p>
          <a:p>
            <a:pPr>
              <a:buFont typeface="Wingdings" panose="05000000000000000000" pitchFamily="2" charset="2"/>
              <a:buChar char="§"/>
            </a:pPr>
            <a:r>
              <a:rPr lang="en-US" sz="1800" dirty="0"/>
              <a:t>Detection using IR sensors.</a:t>
            </a:r>
          </a:p>
          <a:p>
            <a:pPr>
              <a:buFont typeface="Wingdings" panose="05000000000000000000" pitchFamily="2" charset="2"/>
              <a:buChar char="§"/>
            </a:pPr>
            <a:r>
              <a:rPr lang="en-US" sz="1800" dirty="0"/>
              <a:t>Protection procedure using smoke detector sensors.</a:t>
            </a:r>
          </a:p>
          <a:p>
            <a:pPr>
              <a:buFont typeface="Wingdings" panose="05000000000000000000" pitchFamily="2" charset="2"/>
              <a:buChar char="§"/>
            </a:pPr>
            <a:r>
              <a:rPr lang="en-GB" sz="1800" dirty="0"/>
              <a:t>The Raspberry Pi  is responsible for </a:t>
            </a:r>
            <a:r>
              <a:rPr lang="en-US" sz="1800" dirty="0"/>
              <a:t>gathering data. </a:t>
            </a:r>
          </a:p>
          <a:p>
            <a:pPr>
              <a:buFont typeface="Wingdings" panose="05000000000000000000" pitchFamily="2" charset="2"/>
              <a:buChar char="§"/>
            </a:pPr>
            <a:r>
              <a:rPr lang="en-GB" sz="1800" dirty="0"/>
              <a:t>Send this data to the cloud server where it is stored and analysed.</a:t>
            </a:r>
          </a:p>
          <a:p>
            <a:pPr>
              <a:buFont typeface="Wingdings" panose="05000000000000000000" pitchFamily="2" charset="2"/>
              <a:buChar char="§"/>
            </a:pPr>
            <a:r>
              <a:rPr lang="en-GB" sz="1800" b="0" dirty="0"/>
              <a:t>Th</a:t>
            </a:r>
            <a:r>
              <a:rPr lang="en-GB" sz="1800" dirty="0"/>
              <a:t>e car receives data from the application and starts the parking process.</a:t>
            </a:r>
            <a:endParaRPr lang="en-US" sz="1800" b="0" dirty="0"/>
          </a:p>
          <a:p>
            <a:pPr marL="858838" indent="0">
              <a:buNone/>
            </a:pPr>
            <a:endParaRPr lang="en-US" sz="2000" b="0" dirty="0"/>
          </a:p>
          <a:p>
            <a:pPr marL="858838" indent="0">
              <a:buNone/>
            </a:pPr>
            <a:endParaRPr lang="en-US" sz="2000" dirty="0"/>
          </a:p>
          <a:p>
            <a:pPr marL="858838" indent="0">
              <a:buNone/>
            </a:pPr>
            <a:r>
              <a:rPr lang="en-US" sz="1800" dirty="0"/>
              <a:t>  </a:t>
            </a:r>
          </a:p>
        </p:txBody>
      </p:sp>
      <p:sp>
        <p:nvSpPr>
          <p:cNvPr id="12" name="Date Placeholder 5">
            <a:extLst>
              <a:ext uri="{FF2B5EF4-FFF2-40B4-BE49-F238E27FC236}">
                <a16:creationId xmlns:a16="http://schemas.microsoft.com/office/drawing/2014/main" id="{9020471A-F90B-4F9F-A663-B76A4F740559}"/>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9523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653D519-BB04-4827-BBA2-87628CAA7BEC}"/>
              </a:ext>
            </a:extLst>
          </p:cNvPr>
          <p:cNvSpPr>
            <a:spLocks noGrp="1"/>
          </p:cNvSpPr>
          <p:nvPr>
            <p:ph type="title"/>
          </p:nvPr>
        </p:nvSpPr>
        <p:spPr/>
        <p:txBody>
          <a:bodyPr/>
          <a:lstStyle/>
          <a:p>
            <a:pPr marL="571500" indent="-571500">
              <a:buFont typeface="Wingdings" panose="05000000000000000000" pitchFamily="2" charset="2"/>
              <a:buChar char="§"/>
            </a:pPr>
            <a:r>
              <a:rPr lang="en-US" b="1" dirty="0">
                <a:latin typeface="+mn-lt"/>
              </a:rPr>
              <a:t>System operation flow graph</a:t>
            </a:r>
          </a:p>
        </p:txBody>
      </p:sp>
      <p:sp>
        <p:nvSpPr>
          <p:cNvPr id="2" name="Date Placeholder 1">
            <a:extLst>
              <a:ext uri="{FF2B5EF4-FFF2-40B4-BE49-F238E27FC236}">
                <a16:creationId xmlns:a16="http://schemas.microsoft.com/office/drawing/2014/main" id="{C58863DA-A471-42D3-9A41-C77FC6DBC081}"/>
              </a:ext>
            </a:extLst>
          </p:cNvPr>
          <p:cNvSpPr>
            <a:spLocks noGrp="1"/>
          </p:cNvSpPr>
          <p:nvPr>
            <p:ph type="dt" sz="half" idx="10"/>
          </p:nvPr>
        </p:nvSpPr>
        <p:spPr/>
        <p:txBody>
          <a:bodyPr/>
          <a:lstStyle/>
          <a:p>
            <a:fld id="{37DA33E7-431B-469A-A26E-26CF034C8339}" type="datetime1">
              <a:rPr lang="en-US" smtClean="0"/>
              <a:t>7/6/2018</a:t>
            </a:fld>
            <a:endParaRPr lang="en-US"/>
          </a:p>
        </p:txBody>
      </p:sp>
      <p:sp>
        <p:nvSpPr>
          <p:cNvPr id="3" name="Slide Number Placeholder 2">
            <a:extLst>
              <a:ext uri="{FF2B5EF4-FFF2-40B4-BE49-F238E27FC236}">
                <a16:creationId xmlns:a16="http://schemas.microsoft.com/office/drawing/2014/main" id="{3C6128DE-8B9B-4661-8F7D-50ADFEE745B2}"/>
              </a:ext>
            </a:extLst>
          </p:cNvPr>
          <p:cNvSpPr>
            <a:spLocks noGrp="1"/>
          </p:cNvSpPr>
          <p:nvPr>
            <p:ph type="sldNum" sz="quarter" idx="12"/>
          </p:nvPr>
        </p:nvSpPr>
        <p:spPr/>
        <p:txBody>
          <a:bodyPr/>
          <a:lstStyle/>
          <a:p>
            <a:fld id="{2AC68EB9-1518-4D2F-B396-E9155C8E5519}" type="slidenum">
              <a:rPr lang="en-US" smtClean="0"/>
              <a:t>8</a:t>
            </a:fld>
            <a:endParaRPr lang="en-US"/>
          </a:p>
        </p:txBody>
      </p:sp>
      <p:pic>
        <p:nvPicPr>
          <p:cNvPr id="8" name="Picture 7">
            <a:extLst>
              <a:ext uri="{FF2B5EF4-FFF2-40B4-BE49-F238E27FC236}">
                <a16:creationId xmlns:a16="http://schemas.microsoft.com/office/drawing/2014/main" id="{80A59BFC-B10C-4010-8565-BB504BA1C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496" y="1342881"/>
            <a:ext cx="3086100" cy="5361276"/>
          </a:xfrm>
          <a:prstGeom prst="rect">
            <a:avLst/>
          </a:prstGeom>
        </p:spPr>
      </p:pic>
    </p:spTree>
    <p:extLst>
      <p:ext uri="{BB962C8B-B14F-4D97-AF65-F5344CB8AC3E}">
        <p14:creationId xmlns:p14="http://schemas.microsoft.com/office/powerpoint/2010/main" val="203578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25C5-30A7-4C8A-A223-7E8ADB025BFB}"/>
              </a:ext>
            </a:extLst>
          </p:cNvPr>
          <p:cNvSpPr>
            <a:spLocks noGrp="1"/>
          </p:cNvSpPr>
          <p:nvPr>
            <p:ph type="ctrTitle"/>
          </p:nvPr>
        </p:nvSpPr>
        <p:spPr/>
        <p:txBody>
          <a:bodyPr/>
          <a:lstStyle/>
          <a:p>
            <a:r>
              <a:rPr lang="en-US" b="1" dirty="0">
                <a:solidFill>
                  <a:schemeClr val="accent1"/>
                </a:solidFill>
              </a:rPr>
              <a:t>IoT Car Garage</a:t>
            </a:r>
          </a:p>
        </p:txBody>
      </p:sp>
      <p:sp>
        <p:nvSpPr>
          <p:cNvPr id="3" name="Subtitle 2">
            <a:extLst>
              <a:ext uri="{FF2B5EF4-FFF2-40B4-BE49-F238E27FC236}">
                <a16:creationId xmlns:a16="http://schemas.microsoft.com/office/drawing/2014/main" id="{BC3B40C9-33C8-49CE-AADE-DAAB6E80B6A3}"/>
              </a:ext>
            </a:extLst>
          </p:cNvPr>
          <p:cNvSpPr>
            <a:spLocks noGrp="1"/>
          </p:cNvSpPr>
          <p:nvPr>
            <p:ph type="subTitle" idx="1"/>
          </p:nvPr>
        </p:nvSpPr>
        <p:spPr/>
        <p:txBody>
          <a:bodyPr>
            <a:normAutofit lnSpcReduction="10000"/>
          </a:bodyPr>
          <a:lstStyle/>
          <a:p>
            <a:r>
              <a:rPr lang="en-US" sz="3600" dirty="0"/>
              <a:t>GARAGE CONTROLLER USING RASPBERRY PI</a:t>
            </a:r>
            <a:endParaRPr lang="en-GB" sz="3600" dirty="0"/>
          </a:p>
          <a:p>
            <a:br>
              <a:rPr lang="en-US" sz="3600" b="1" dirty="0"/>
            </a:br>
            <a:endParaRPr lang="en-US" sz="3600" dirty="0"/>
          </a:p>
        </p:txBody>
      </p:sp>
      <p:sp>
        <p:nvSpPr>
          <p:cNvPr id="4" name="Date Placeholder 3">
            <a:extLst>
              <a:ext uri="{FF2B5EF4-FFF2-40B4-BE49-F238E27FC236}">
                <a16:creationId xmlns:a16="http://schemas.microsoft.com/office/drawing/2014/main" id="{13ED54B1-0B98-4F5C-BB8F-FD823608F374}"/>
              </a:ext>
            </a:extLst>
          </p:cNvPr>
          <p:cNvSpPr>
            <a:spLocks noGrp="1"/>
          </p:cNvSpPr>
          <p:nvPr>
            <p:ph type="dt" sz="half" idx="10"/>
          </p:nvPr>
        </p:nvSpPr>
        <p:spPr/>
        <p:txBody>
          <a:bodyPr/>
          <a:lstStyle/>
          <a:p>
            <a:fld id="{B7AD596A-E70F-4AC9-B3A0-7E439D0685DE}" type="datetime1">
              <a:rPr lang="en-US" smtClean="0"/>
              <a:t>7/6/2018</a:t>
            </a:fld>
            <a:endParaRPr lang="en-US"/>
          </a:p>
        </p:txBody>
      </p:sp>
      <p:sp>
        <p:nvSpPr>
          <p:cNvPr id="5" name="Slide Number Placeholder 4">
            <a:extLst>
              <a:ext uri="{FF2B5EF4-FFF2-40B4-BE49-F238E27FC236}">
                <a16:creationId xmlns:a16="http://schemas.microsoft.com/office/drawing/2014/main" id="{F45FCDE0-FE8E-4358-BEB9-2C97D4427A2F}"/>
              </a:ext>
            </a:extLst>
          </p:cNvPr>
          <p:cNvSpPr>
            <a:spLocks noGrp="1"/>
          </p:cNvSpPr>
          <p:nvPr>
            <p:ph type="sldNum" sz="quarter" idx="12"/>
          </p:nvPr>
        </p:nvSpPr>
        <p:spPr/>
        <p:txBody>
          <a:bodyPr/>
          <a:lstStyle/>
          <a:p>
            <a:fld id="{2AC68EB9-1518-4D2F-B396-E9155C8E5519}" type="slidenum">
              <a:rPr lang="en-US" smtClean="0"/>
              <a:t>9</a:t>
            </a:fld>
            <a:endParaRPr lang="en-US"/>
          </a:p>
        </p:txBody>
      </p:sp>
    </p:spTree>
    <p:extLst>
      <p:ext uri="{BB962C8B-B14F-4D97-AF65-F5344CB8AC3E}">
        <p14:creationId xmlns:p14="http://schemas.microsoft.com/office/powerpoint/2010/main" val="347191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6079</TotalTime>
  <Words>2084</Words>
  <Application>Microsoft Office PowerPoint</Application>
  <PresentationFormat>Widescreen</PresentationFormat>
  <Paragraphs>605</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ae_AlArabiya</vt:lpstr>
      <vt:lpstr>Arial</vt:lpstr>
      <vt:lpstr>Arial Rounded MT Bold</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System operation flow graph</vt:lpstr>
      <vt:lpstr>IoT Car Garage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SPS Android Application</vt:lpstr>
      <vt:lpstr> </vt:lpstr>
      <vt:lpstr>Android application software development </vt:lpstr>
      <vt:lpstr>Android development major parts</vt:lpstr>
      <vt:lpstr> SPS Android Application </vt:lpstr>
      <vt:lpstr> Part one: GUI  </vt:lpstr>
      <vt:lpstr>SPS 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Self-Parking Robot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Self-Parking Robot</dc:title>
  <dc:creator>Abdelmageed Essa</dc:creator>
  <cp:lastModifiedBy>Abdelmageed Essa</cp:lastModifiedBy>
  <cp:revision>173</cp:revision>
  <dcterms:created xsi:type="dcterms:W3CDTF">2018-06-22T21:10:30Z</dcterms:created>
  <dcterms:modified xsi:type="dcterms:W3CDTF">2018-07-06T21:36:58Z</dcterms:modified>
</cp:coreProperties>
</file>